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2" r:id="rId5"/>
    <p:sldId id="263" r:id="rId6"/>
    <p:sldId id="268" r:id="rId7"/>
    <p:sldId id="258" r:id="rId8"/>
    <p:sldId id="257" r:id="rId9"/>
    <p:sldId id="274" r:id="rId10"/>
    <p:sldId id="275" r:id="rId11"/>
    <p:sldId id="276" r:id="rId12"/>
    <p:sldId id="277" r:id="rId13"/>
    <p:sldId id="281" r:id="rId14"/>
    <p:sldId id="283" r:id="rId15"/>
    <p:sldId id="284" r:id="rId16"/>
    <p:sldId id="285" r:id="rId17"/>
    <p:sldId id="272" r:id="rId18"/>
    <p:sldId id="286" r:id="rId19"/>
    <p:sldId id="287" r:id="rId20"/>
    <p:sldId id="282" r:id="rId21"/>
    <p:sldId id="299" r:id="rId22"/>
    <p:sldId id="280" r:id="rId23"/>
    <p:sldId id="288" r:id="rId24"/>
    <p:sldId id="289" r:id="rId25"/>
    <p:sldId id="290" r:id="rId26"/>
    <p:sldId id="300" r:id="rId27"/>
    <p:sldId id="291" r:id="rId28"/>
    <p:sldId id="292" r:id="rId29"/>
    <p:sldId id="293" r:id="rId30"/>
    <p:sldId id="279" r:id="rId31"/>
    <p:sldId id="278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90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63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tags" Target="../tags/tag6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2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67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68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9" Type="http://schemas.openxmlformats.org/officeDocument/2006/relationships/slideLayout" Target="../slideLayouts/slideLayout2.xml"/><Relationship Id="rId58" Type="http://schemas.openxmlformats.org/officeDocument/2006/relationships/tags" Target="../tags/tag58.xml"/><Relationship Id="rId57" Type="http://schemas.openxmlformats.org/officeDocument/2006/relationships/tags" Target="../tags/tag57.xml"/><Relationship Id="rId56" Type="http://schemas.openxmlformats.org/officeDocument/2006/relationships/tags" Target="../tags/tag56.xml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物流系统</a:t>
            </a:r>
            <a:r>
              <a:rPr lang="zh-CN" altLang="en-US"/>
              <a:t>设计方</a:t>
            </a:r>
            <a:r>
              <a:rPr lang="zh-CN" altLang="en-US"/>
              <a:t>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乾</a:t>
            </a:r>
            <a:r>
              <a:rPr lang="zh-CN" altLang="en-US"/>
              <a:t>龙</a:t>
            </a:r>
            <a:endParaRPr lang="zh-CN" altLang="en-US"/>
          </a:p>
          <a:p>
            <a:r>
              <a:rPr lang="en-US" altLang="zh-CN"/>
              <a:t>20240513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63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 新增计划单1.0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物流报价1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物流报价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物流报价1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计划单列表1.0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文本框 31"/>
          <p:cNvSpPr txBox="1"/>
          <p:nvPr/>
        </p:nvSpPr>
        <p:spPr>
          <a:xfrm>
            <a:off x="946150" y="958850"/>
            <a:ext cx="1934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计划单状态：</a:t>
            </a:r>
            <a:endParaRPr lang="zh-CN" altLang="en-US" sz="2400" b="1"/>
          </a:p>
        </p:txBody>
      </p:sp>
      <p:grpSp>
        <p:nvGrpSpPr>
          <p:cNvPr id="2" name="组合 1"/>
          <p:cNvGrpSpPr/>
          <p:nvPr/>
        </p:nvGrpSpPr>
        <p:grpSpPr>
          <a:xfrm>
            <a:off x="1089660" y="2017395"/>
            <a:ext cx="10012680" cy="3432810"/>
            <a:chOff x="1798" y="2765"/>
            <a:chExt cx="15768" cy="5406"/>
          </a:xfrm>
        </p:grpSpPr>
        <p:sp>
          <p:nvSpPr>
            <p:cNvPr id="11" name="流程图: 过程 10"/>
            <p:cNvSpPr/>
            <p:nvPr/>
          </p:nvSpPr>
          <p:spPr>
            <a:xfrm>
              <a:off x="1798" y="2765"/>
              <a:ext cx="1797" cy="58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未发布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流程图: 过程 12"/>
            <p:cNvSpPr/>
            <p:nvPr/>
          </p:nvSpPr>
          <p:spPr>
            <a:xfrm>
              <a:off x="1806" y="3973"/>
              <a:ext cx="1781" cy="58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报价中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678" y="3975"/>
              <a:ext cx="622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计划单已发布并且报价未完成</a:t>
              </a:r>
              <a:r>
                <a:rPr lang="en-US" altLang="zh-CN"/>
                <a:t>=</a:t>
              </a:r>
              <a:r>
                <a:rPr lang="zh-CN" altLang="en-US"/>
                <a:t>报价</a:t>
              </a:r>
              <a:r>
                <a:rPr lang="zh-CN" altLang="en-US"/>
                <a:t>中</a:t>
              </a:r>
              <a:endParaRPr lang="zh-CN" altLang="en-US"/>
            </a:p>
          </p:txBody>
        </p:sp>
        <p:sp>
          <p:nvSpPr>
            <p:cNvPr id="16" name="流程图: 过程 15"/>
            <p:cNvSpPr/>
            <p:nvPr/>
          </p:nvSpPr>
          <p:spPr>
            <a:xfrm>
              <a:off x="1806" y="5165"/>
              <a:ext cx="1781" cy="58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已报价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78" y="5167"/>
              <a:ext cx="12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报价时间截止、物流商全部完成报价、手工结束报价单，三者满足任意一个都</a:t>
              </a:r>
              <a:r>
                <a:rPr lang="zh-CN" altLang="en-US"/>
                <a:t>算</a:t>
              </a:r>
              <a:endParaRPr lang="zh-CN" altLang="en-US"/>
            </a:p>
          </p:txBody>
        </p:sp>
        <p:sp>
          <p:nvSpPr>
            <p:cNvPr id="23" name="流程图: 过程 22"/>
            <p:cNvSpPr/>
            <p:nvPr/>
          </p:nvSpPr>
          <p:spPr>
            <a:xfrm>
              <a:off x="1806" y="6397"/>
              <a:ext cx="1781" cy="58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已审核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流程图: 过程 24"/>
            <p:cNvSpPr/>
            <p:nvPr/>
          </p:nvSpPr>
          <p:spPr>
            <a:xfrm>
              <a:off x="1806" y="7589"/>
              <a:ext cx="1781" cy="583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已作废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78" y="6399"/>
              <a:ext cx="55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选择其中一家物流商通过</a:t>
              </a:r>
              <a:r>
                <a:rPr lang="en-US" altLang="zh-CN"/>
                <a:t>=</a:t>
              </a:r>
              <a:r>
                <a:rPr lang="zh-CN" altLang="en-US"/>
                <a:t>已审核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78" y="2767"/>
              <a:ext cx="49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已保存的计划单，但未点发</a:t>
              </a:r>
              <a:r>
                <a:rPr lang="zh-CN" altLang="en-US"/>
                <a:t>布</a:t>
              </a:r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78" y="7591"/>
              <a:ext cx="42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一家都不选，放弃计划</a:t>
              </a:r>
              <a:r>
                <a:rPr lang="zh-CN" altLang="en-US"/>
                <a:t>单</a:t>
              </a:r>
              <a:endParaRPr lang="zh-CN" altLang="en-US"/>
            </a:p>
          </p:txBody>
        </p:sp>
        <p:cxnSp>
          <p:nvCxnSpPr>
            <p:cNvPr id="33" name="直接箭头连接符 32"/>
            <p:cNvCxnSpPr>
              <a:endCxn id="13" idx="0"/>
            </p:cNvCxnSpPr>
            <p:nvPr/>
          </p:nvCxnSpPr>
          <p:spPr>
            <a:xfrm flipH="1">
              <a:off x="2697" y="3349"/>
              <a:ext cx="7" cy="62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3" idx="2"/>
              <a:endCxn id="16" idx="0"/>
            </p:cNvCxnSpPr>
            <p:nvPr/>
          </p:nvCxnSpPr>
          <p:spPr>
            <a:xfrm>
              <a:off x="2697" y="4556"/>
              <a:ext cx="0" cy="60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6" idx="2"/>
              <a:endCxn id="23" idx="0"/>
            </p:cNvCxnSpPr>
            <p:nvPr/>
          </p:nvCxnSpPr>
          <p:spPr>
            <a:xfrm>
              <a:off x="2698" y="5748"/>
              <a:ext cx="0" cy="64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3" idx="2"/>
              <a:endCxn id="25" idx="0"/>
            </p:cNvCxnSpPr>
            <p:nvPr/>
          </p:nvCxnSpPr>
          <p:spPr>
            <a:xfrm>
              <a:off x="2697" y="6980"/>
              <a:ext cx="0" cy="60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计划单详情-编辑1.0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18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.0物流商信息管理1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.1人员信息管理1.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71855" y="739775"/>
            <a:ext cx="10400665" cy="567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一、项目背</a:t>
            </a:r>
            <a:r>
              <a:rPr lang="zh-CN" altLang="en-US"/>
              <a:t>景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单票询价</a:t>
            </a: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工作量大，信息传递靠</a:t>
            </a: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人工完成；</a:t>
            </a:r>
            <a:endParaRPr lang="zh-CN" kern="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配送调度效率低下，运输成本居高不</a:t>
            </a: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下；</a:t>
            </a:r>
            <a:endParaRPr lang="zh-CN" kern="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车辆运输监控困难；无法预</a:t>
            </a: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测到货</a:t>
            </a:r>
            <a:r>
              <a:rPr lang="zh-CN" kern="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时间；</a:t>
            </a:r>
            <a:endParaRPr lang="zh-CN" kern="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二、项目价</a:t>
            </a:r>
            <a:r>
              <a:rPr lang="zh-CN" altLang="en-US"/>
              <a:t>值</a:t>
            </a:r>
            <a:endParaRPr lang="zh-CN" alt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三、业务</a:t>
            </a:r>
            <a:r>
              <a:rPr lang="zh-CN" altLang="en-US"/>
              <a:t>框架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四、项</a:t>
            </a:r>
            <a:r>
              <a:rPr lang="zh-CN" altLang="en-US"/>
              <a:t>目管理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基础信息管理：仓库信息，车辆信息，司机信息，客户信息，货物信息，建立运输决策知识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库</a:t>
            </a:r>
            <a:endParaRPr lang="zh-CN" altLang="en-US" sz="160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询价报价管理：运输计划发布、报价、审批等流程高效协作和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透明</a:t>
            </a:r>
            <a:endParaRPr lang="zh-CN" altLang="en-US" sz="160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运输作业管理：对货物的运输计划、调度、审核、作业、监督、签到、打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卡等全过程进行实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时掌控</a:t>
            </a:r>
            <a:endParaRPr lang="zh-CN" altLang="en-US" sz="160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物流费用管理：伴随着运输任务而产生的费用，进行收支的核算，生成结算报</a:t>
            </a: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</a:rPr>
              <a:t>表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五、项目流</a:t>
            </a:r>
            <a:r>
              <a:rPr lang="zh-CN" altLang="en-US"/>
              <a:t>程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六、功能介绍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七、项目里程碑</a:t>
            </a:r>
            <a:r>
              <a:rPr lang="zh-CN" altLang="en-US"/>
              <a:t>计划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燕尾形 3"/>
          <p:cNvSpPr/>
          <p:nvPr/>
        </p:nvSpPr>
        <p:spPr>
          <a:xfrm>
            <a:off x="687070" y="324485"/>
            <a:ext cx="39116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燕尾形 1"/>
          <p:cNvSpPr/>
          <p:nvPr/>
        </p:nvSpPr>
        <p:spPr>
          <a:xfrm>
            <a:off x="974090" y="318135"/>
            <a:ext cx="36322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68120" y="266065"/>
            <a:ext cx="179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目</a:t>
            </a:r>
            <a:r>
              <a:rPr lang="zh-CN" altLang="en-US" sz="2400" b="1"/>
              <a:t>录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1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-报价消息提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醒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5" name="图片 4" descr="05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85" y="236220"/>
            <a:ext cx="3086100" cy="6384925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85" y="20320"/>
            <a:ext cx="3182620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985" y="147955"/>
            <a:ext cx="3376930" cy="6888480"/>
          </a:xfrm>
          <a:prstGeom prst="rect">
            <a:avLst/>
          </a:prstGeom>
        </p:spPr>
      </p:pic>
      <p:pic>
        <p:nvPicPr>
          <p:cNvPr id="2" name="图片 1" descr="0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20" y="341630"/>
            <a:ext cx="2918460" cy="6164580"/>
          </a:xfrm>
          <a:prstGeom prst="roundRect">
            <a:avLst>
              <a:gd name="adj" fmla="val 10091"/>
            </a:avLst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087120" y="178752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2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-登录页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6231600" y="147600"/>
            <a:ext cx="3182620" cy="6885940"/>
            <a:chOff x="9507" y="195"/>
            <a:chExt cx="5012" cy="10844"/>
          </a:xfrm>
        </p:grpSpPr>
        <p:pic>
          <p:nvPicPr>
            <p:cNvPr id="4" name="图片 3" descr="1物流商_物流人员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44" y="487"/>
              <a:ext cx="4537" cy="9706"/>
            </a:xfrm>
            <a:prstGeom prst="roundRect">
              <a:avLst>
                <a:gd name="adj" fmla="val 7735"/>
              </a:avLst>
            </a:prstGeom>
          </p:spPr>
        </p:pic>
        <p:pic>
          <p:nvPicPr>
            <p:cNvPr id="3" name="图片 2" descr="图片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7" y="195"/>
              <a:ext cx="5012" cy="10845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3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首页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.2计划单详情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5725" y="319405"/>
            <a:ext cx="2775585" cy="6200775"/>
          </a:xfrm>
          <a:prstGeom prst="roundRect">
            <a:avLst>
              <a:gd name="adj" fmla="val 7068"/>
            </a:avLst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4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-报价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页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147600"/>
            <a:ext cx="3182758" cy="688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68985" y="1649095"/>
            <a:ext cx="549910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5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-审核通过消息提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醒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5" name="图片 4" descr="0公众号消息提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85" y="229235"/>
            <a:ext cx="3086100" cy="634492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60" y="52985"/>
            <a:ext cx="3182758" cy="6886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6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-上传司机信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息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2" name="图片 1" descr="2.4已审核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5" y="343535"/>
            <a:ext cx="2830830" cy="6391275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50" y="275870"/>
            <a:ext cx="3182758" cy="6886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.5已失效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0737" y="309245"/>
            <a:ext cx="2801059" cy="6163200"/>
          </a:xfrm>
          <a:prstGeom prst="roundRect">
            <a:avLst>
              <a:gd name="adj" fmla="val 9181"/>
            </a:avLst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00" y="147600"/>
            <a:ext cx="3159333" cy="68868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7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-审核不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通过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全部计划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3996" y="328295"/>
            <a:ext cx="2962584" cy="6163200"/>
          </a:xfrm>
          <a:prstGeom prst="roundRect">
            <a:avLst>
              <a:gd name="adj" fmla="val 4136"/>
            </a:avLst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8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-计划单列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表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147600"/>
            <a:ext cx="3267376" cy="6886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我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0" y="339090"/>
            <a:ext cx="2919730" cy="6169025"/>
          </a:xfrm>
          <a:prstGeom prst="roundRect">
            <a:avLst>
              <a:gd name="adj" fmla="val 4893"/>
            </a:avLst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015365" y="1649095"/>
            <a:ext cx="5252720" cy="177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HarmonyOS Sans SC Medium" panose="00000600000000000000" charset="-122"/>
                <a:ea typeface="HarmonyOS Sans SC Medium" panose="00000600000000000000" charset="-122"/>
              </a:rPr>
              <a:t>物流商篇</a:t>
            </a:r>
            <a:endParaRPr lang="en-US" sz="5400" b="1">
              <a:solidFill>
                <a:schemeClr val="accent1">
                  <a:lumMod val="50000"/>
                </a:schemeClr>
              </a:solidFill>
              <a:latin typeface="HarmonyOS Sans SC Medium" panose="00000600000000000000" charset="-122"/>
              <a:ea typeface="HarmonyOS Sans SC Medium" panose="00000600000000000000" charset="-122"/>
            </a:endParaRPr>
          </a:p>
          <a:p>
            <a:pPr>
              <a:lnSpc>
                <a:spcPct val="90000"/>
              </a:lnSpc>
            </a:pP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0</a:t>
            </a:r>
            <a:r>
              <a:rPr lang="en-US" altLang="zh-CN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9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-我</a:t>
            </a:r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HarmonyOS Sans SC" panose="00000500000000000000" charset="-122"/>
                <a:ea typeface="HarmonyOS Sans SC" panose="00000500000000000000" charset="-122"/>
              </a:rPr>
              <a:t>的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0" y="147600"/>
            <a:ext cx="3267376" cy="6886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6" name="组合 55"/>
          <p:cNvGrpSpPr/>
          <p:nvPr/>
        </p:nvGrpSpPr>
        <p:grpSpPr>
          <a:xfrm>
            <a:off x="687070" y="266065"/>
            <a:ext cx="6043949" cy="460099"/>
            <a:chOff x="1082" y="419"/>
            <a:chExt cx="5912" cy="647"/>
          </a:xfrm>
        </p:grpSpPr>
        <p:sp>
          <p:nvSpPr>
            <p:cNvPr id="4" name="燕尾形 3"/>
            <p:cNvSpPr/>
            <p:nvPr/>
          </p:nvSpPr>
          <p:spPr>
            <a:xfrm>
              <a:off x="1082" y="511"/>
              <a:ext cx="616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燕尾形 5"/>
            <p:cNvSpPr/>
            <p:nvPr/>
          </p:nvSpPr>
          <p:spPr>
            <a:xfrm>
              <a:off x="1534" y="501"/>
              <a:ext cx="572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12" y="419"/>
              <a:ext cx="4682" cy="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/>
                <a:t>项目里程碑计划（</a:t>
              </a:r>
              <a:r>
                <a:rPr lang="zh-CN" altLang="en-US" sz="2400" b="1">
                  <a:solidFill>
                    <a:srgbClr val="FF0000"/>
                  </a:solidFill>
                </a:rPr>
                <a:t>第一期</a:t>
              </a:r>
              <a:r>
                <a:rPr lang="zh-CN" altLang="en-US" sz="2400" b="1"/>
                <a:t>）</a:t>
              </a:r>
              <a:endParaRPr lang="zh-CN" altLang="en-US" sz="2400" b="1"/>
            </a:p>
          </p:txBody>
        </p:sp>
      </p:grpSp>
      <p:graphicFrame>
        <p:nvGraphicFramePr>
          <p:cNvPr id="174" name="表格 17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2400" y="2098040"/>
          <a:ext cx="11970385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70"/>
                <a:gridCol w="1552575"/>
                <a:gridCol w="1563370"/>
                <a:gridCol w="1584325"/>
                <a:gridCol w="1541780"/>
                <a:gridCol w="1563370"/>
                <a:gridCol w="1518920"/>
                <a:gridCol w="208915"/>
                <a:gridCol w="1508760"/>
              </a:tblGrid>
              <a:tr h="361315">
                <a:tc row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项目需</a:t>
                      </a:r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求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项目调</a:t>
                      </a:r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研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方案</a:t>
                      </a:r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设计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开发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</a:t>
                      </a:r>
                      <a:r>
                        <a:rPr lang="en-US" altLang="zh-CN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&amp;</a:t>
                      </a:r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培训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试点上线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 hMerge="1"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全</a:t>
                      </a:r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面推广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</a:tr>
              <a:tr h="390525">
                <a:tc vMerge="1"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</a:t>
                      </a:r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</a:t>
                      </a:r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——5</a:t>
                      </a:r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12——6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</a:t>
                      </a:r>
                      <a:endParaRPr lang="en-US" altLang="zh-CN" sz="1000" b="1" kern="1200" dirty="0" smtClean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15——6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30</a:t>
                      </a:r>
                      <a:endParaRPr lang="en-US" altLang="zh-CN" sz="1000" b="1" kern="1200" dirty="0" smtClean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en-US" altLang="zh-CN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000" b="1" kern="1200" dirty="0" smtClean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日</a:t>
                      </a:r>
                      <a:endParaRPr lang="zh-CN" altLang="en-US" sz="1000" b="1" kern="1200" dirty="0" smtClean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持续</a:t>
                      </a:r>
                      <a:endParaRPr lang="zh-CN" altLang="en-US" sz="1000" b="1" kern="1200" dirty="0" smtClean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物流部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需求提出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业务调研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200000"/>
                        </a:lnSpc>
                      </a:pP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方案沟通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参与评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审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方案确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定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zh-CN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参与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参与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培训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政策引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导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hMerge="1">
                  <a:tcPr anchor="ctr"/>
                </a:tc>
              </a:tr>
              <a:tr h="7651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信息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部</a:t>
                      </a:r>
                      <a:endParaRPr lang="zh-CN" altLang="en-US" sz="16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调研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沟通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小程序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准备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方案评审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方案确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定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技术开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接口开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参与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技术支持</a:t>
                      </a: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培训支持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/>
                </a:tc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乾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龙</a:t>
                      </a:r>
                      <a:endParaRPr lang="zh-CN" altLang="en-US" sz="16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调研报告输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出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初步方案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蓝图方案输出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开发计划安排</a:t>
                      </a: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vMerge="1">
                  <a:tcPr anchor="ctr">
                    <a:noFill/>
                  </a:tcPr>
                </a:tc>
                <a:tc rowSpan="2"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全面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测试</a:t>
                      </a:r>
                      <a:endParaRPr lang="zh-CN" altLang="en-US" sz="1100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培训准备</a:t>
                      </a: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操作教程输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出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目上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线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技术支持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问题处理</a:t>
                      </a: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持续优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化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rowSpan="2" hMerge="1">
                  <a:tcPr anchor="ctr"/>
                </a:tc>
              </a:tr>
              <a:tr h="1332230"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技术开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接口开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数据治理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算法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模型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noFill/>
                  </a:tcPr>
                </a:tc>
                <a:tc vMerge="1">
                  <a:tcPr anchor="ctr"/>
                </a:tc>
                <a:tc vMerge="1">
                  <a:tcPr anchor="ctr"/>
                </a:tc>
                <a:tc vMerge="1" gridSpan="2">
                  <a:tcPr anchor="ctr"/>
                </a:tc>
                <a:tc vMerge="1" hMerge="1">
                  <a:tcPr anchor="ctr"/>
                </a:tc>
              </a:tr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物</a:t>
                      </a:r>
                      <a:r>
                        <a:rPr lang="zh-CN" altLang="en-US" sz="16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流商</a:t>
                      </a:r>
                      <a:endParaRPr lang="zh-CN" altLang="en-US" sz="16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参与培训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物流商进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场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功能使用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意见建议反馈</a:t>
                      </a:r>
                      <a:endParaRPr lang="en-US" altLang="zh-CN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/>
                </a:tc>
              </a:tr>
            </a:tbl>
          </a:graphicData>
        </a:graphic>
      </p:graphicFrame>
      <p:cxnSp>
        <p:nvCxnSpPr>
          <p:cNvPr id="227" name="直接连接符 226"/>
          <p:cNvCxnSpPr/>
          <p:nvPr/>
        </p:nvCxnSpPr>
        <p:spPr>
          <a:xfrm>
            <a:off x="159091" y="2105642"/>
            <a:ext cx="902335" cy="7219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文本框 227"/>
          <p:cNvSpPr txBox="1"/>
          <p:nvPr/>
        </p:nvSpPr>
        <p:spPr>
          <a:xfrm>
            <a:off x="411348" y="21534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里程碑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152101" y="253421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角色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3675" y="944880"/>
            <a:ext cx="11795125" cy="1094105"/>
            <a:chOff x="305" y="1488"/>
            <a:chExt cx="18575" cy="1723"/>
          </a:xfrm>
        </p:grpSpPr>
        <p:sp>
          <p:nvSpPr>
            <p:cNvPr id="177" name="TextBox 112"/>
            <p:cNvSpPr txBox="1"/>
            <p:nvPr>
              <p:custDataLst>
                <p:tags r:id="rId2"/>
              </p:custDataLst>
            </p:nvPr>
          </p:nvSpPr>
          <p:spPr>
            <a:xfrm>
              <a:off x="2362" y="2021"/>
              <a:ext cx="704" cy="391"/>
            </a:xfrm>
            <a:prstGeom prst="rect">
              <a:avLst/>
            </a:prstGeom>
            <a:noFill/>
          </p:spPr>
          <p:txBody>
            <a:bodyPr lIns="93296" tIns="46648" rIns="93296" bIns="46648">
              <a:spAutoFit/>
            </a:bodyPr>
            <a:lstStyle/>
            <a:p>
              <a:pPr marL="100965" marR="0" lvl="0" indent="-100965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TextBox 112"/>
            <p:cNvSpPr txBox="1"/>
            <p:nvPr>
              <p:custDataLst>
                <p:tags r:id="rId3"/>
              </p:custDataLst>
            </p:nvPr>
          </p:nvSpPr>
          <p:spPr>
            <a:xfrm>
              <a:off x="3578" y="2021"/>
              <a:ext cx="1513" cy="388"/>
            </a:xfrm>
            <a:prstGeom prst="rect">
              <a:avLst/>
            </a:prstGeom>
            <a:noFill/>
          </p:spPr>
          <p:txBody>
            <a:bodyPr wrap="square" lIns="93296" tIns="46648" rIns="93296" bIns="46648">
              <a:spAutoFit/>
            </a:bodyPr>
            <a:lstStyle/>
            <a:p>
              <a:pPr marL="100965" marR="0" lvl="0" indent="-100965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月至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初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2" name="TextBox 112"/>
            <p:cNvSpPr txBox="1"/>
            <p:nvPr>
              <p:custDataLst>
                <p:tags r:id="rId4"/>
              </p:custDataLst>
            </p:nvPr>
          </p:nvSpPr>
          <p:spPr>
            <a:xfrm>
              <a:off x="7059" y="2073"/>
              <a:ext cx="1160" cy="388"/>
            </a:xfrm>
            <a:prstGeom prst="rect">
              <a:avLst/>
            </a:prstGeom>
            <a:noFill/>
          </p:spPr>
          <p:txBody>
            <a:bodyPr wrap="square" lIns="93296" tIns="46648" rIns="93296" bIns="46648">
              <a:spAutoFit/>
            </a:bodyPr>
            <a:lstStyle/>
            <a:p>
              <a:pPr marL="100965" marR="0" lvl="0" indent="-100965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月中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旬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4" name="TextBox 112"/>
            <p:cNvSpPr txBox="1"/>
            <p:nvPr>
              <p:custDataLst>
                <p:tags r:id="rId5"/>
              </p:custDataLst>
            </p:nvPr>
          </p:nvSpPr>
          <p:spPr>
            <a:xfrm>
              <a:off x="10285" y="2055"/>
              <a:ext cx="840" cy="388"/>
            </a:xfrm>
            <a:prstGeom prst="rect">
              <a:avLst/>
            </a:prstGeom>
            <a:noFill/>
          </p:spPr>
          <p:txBody>
            <a:bodyPr wrap="square" lIns="93296" tIns="46648" rIns="93296" bIns="46648">
              <a:spAutoFit/>
            </a:bodyPr>
            <a:lstStyle/>
            <a:p>
              <a:pPr marL="100965" marR="0" lvl="0" indent="-100965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6" name="TextBox 112"/>
            <p:cNvSpPr txBox="1"/>
            <p:nvPr>
              <p:custDataLst>
                <p:tags r:id="rId6"/>
              </p:custDataLst>
            </p:nvPr>
          </p:nvSpPr>
          <p:spPr>
            <a:xfrm>
              <a:off x="13348" y="2073"/>
              <a:ext cx="931" cy="697"/>
            </a:xfrm>
            <a:prstGeom prst="rect">
              <a:avLst/>
            </a:prstGeom>
            <a:noFill/>
          </p:spPr>
          <p:txBody>
            <a:bodyPr wrap="square" lIns="93296" tIns="46648" rIns="93296" bIns="46648">
              <a:noAutofit/>
            </a:bodyPr>
            <a:lstStyle/>
            <a:p>
              <a:pPr marL="100965" marR="0" lvl="0" indent="-100965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底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8" name="文本框 76"/>
            <p:cNvSpPr txBox="1"/>
            <p:nvPr/>
          </p:nvSpPr>
          <p:spPr>
            <a:xfrm>
              <a:off x="305" y="1535"/>
              <a:ext cx="1834" cy="48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里程碑计划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9" name="TextBox 114"/>
            <p:cNvSpPr txBox="1"/>
            <p:nvPr>
              <p:custDataLst>
                <p:tags r:id="rId7"/>
              </p:custDataLst>
            </p:nvPr>
          </p:nvSpPr>
          <p:spPr>
            <a:xfrm>
              <a:off x="648" y="2192"/>
              <a:ext cx="904" cy="52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marL="0" marR="0" lvl="0" indent="0" algn="l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2024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年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90" name="Straight Connector 77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2603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77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185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Straight Connector 77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>
              <a:off x="3578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直接箭头连接符 192"/>
            <p:cNvCxnSpPr/>
            <p:nvPr/>
          </p:nvCxnSpPr>
          <p:spPr>
            <a:xfrm flipV="1">
              <a:off x="2073" y="2382"/>
              <a:ext cx="16620" cy="3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Straight Connector 7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4520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77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>
              <a:off x="5611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Straight Connector 7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6540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Straight Connector 77"/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>
              <a:off x="7963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Straight Connector 77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>
              <a:off x="9468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77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>
              <a:off x="10973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77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12502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" name="Straight Connector 77"/>
            <p:cNvCxnSpPr>
              <a:cxnSpLocks noChangeShapeType="1"/>
            </p:cNvCxnSpPr>
            <p:nvPr>
              <p:custDataLst>
                <p:tags r:id="rId18"/>
              </p:custDataLst>
            </p:nvPr>
          </p:nvCxnSpPr>
          <p:spPr bwMode="auto">
            <a:xfrm>
              <a:off x="14039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" name="Straight Connector 77"/>
            <p:cNvCxnSpPr>
              <a:cxnSpLocks noChangeShapeType="1"/>
            </p:cNvCxnSpPr>
            <p:nvPr>
              <p:custDataLst>
                <p:tags r:id="rId19"/>
              </p:custDataLst>
            </p:nvPr>
          </p:nvCxnSpPr>
          <p:spPr bwMode="auto">
            <a:xfrm>
              <a:off x="15690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3" name="组合 202"/>
            <p:cNvGrpSpPr/>
            <p:nvPr/>
          </p:nvGrpSpPr>
          <p:grpSpPr>
            <a:xfrm rot="0">
              <a:off x="2176" y="1488"/>
              <a:ext cx="16704" cy="567"/>
              <a:chOff x="1297913" y="873164"/>
              <a:chExt cx="10607040" cy="360045"/>
            </a:xfrm>
          </p:grpSpPr>
          <p:sp>
            <p:nvSpPr>
              <p:cNvPr id="220" name="箭头: 五边形 7"/>
              <p:cNvSpPr/>
              <p:nvPr/>
            </p:nvSpPr>
            <p:spPr>
              <a:xfrm>
                <a:off x="1297913" y="873164"/>
                <a:ext cx="644260" cy="360000"/>
              </a:xfrm>
              <a:prstGeom prst="homePlate">
                <a:avLst/>
              </a:prstGeom>
              <a:solidFill>
                <a:srgbClr val="FFBA5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需</a:t>
                </a: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求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1" name="箭头: V 形 9"/>
              <p:cNvSpPr/>
              <p:nvPr/>
            </p:nvSpPr>
            <p:spPr>
              <a:xfrm>
                <a:off x="1781783" y="873164"/>
                <a:ext cx="1696720" cy="360045"/>
              </a:xfrm>
              <a:prstGeom prst="chevron">
                <a:avLst/>
              </a:prstGeom>
              <a:solidFill>
                <a:srgbClr val="FFBA5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</a:t>
                </a: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目调研</a:t>
                </a:r>
                <a:endParaRPr kumimoji="0" lang="en-US" altLang="zh-CN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2" name="箭头: V 形 11"/>
              <p:cNvSpPr/>
              <p:nvPr/>
            </p:nvSpPr>
            <p:spPr>
              <a:xfrm>
                <a:off x="7609178" y="873164"/>
                <a:ext cx="1268095" cy="360045"/>
              </a:xfrm>
              <a:prstGeom prst="chevron">
                <a:avLst/>
              </a:prstGeom>
              <a:solidFill>
                <a:srgbClr val="6096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测试及</a:t>
                </a: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培训</a:t>
                </a:r>
                <a:endParaRPr kumimoji="0" lang="zh-CN" altLang="en-US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3" name="箭头: V 形 12"/>
              <p:cNvSpPr/>
              <p:nvPr/>
            </p:nvSpPr>
            <p:spPr>
              <a:xfrm>
                <a:off x="8726143" y="873164"/>
                <a:ext cx="1007745" cy="360045"/>
              </a:xfrm>
              <a:prstGeom prst="chevron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上线</a:t>
                </a:r>
                <a:endParaRPr kumimoji="0" lang="zh-CN" altLang="en-US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4" name="箭头: V 形 10"/>
              <p:cNvSpPr/>
              <p:nvPr/>
            </p:nvSpPr>
            <p:spPr>
              <a:xfrm>
                <a:off x="3341978" y="873164"/>
                <a:ext cx="1793240" cy="360045"/>
              </a:xfrm>
              <a:prstGeom prst="chevron">
                <a:avLst/>
              </a:prstGeom>
              <a:solidFill>
                <a:srgbClr val="FFBA5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方案</a:t>
                </a: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设计</a:t>
                </a:r>
                <a:endParaRPr kumimoji="0" lang="zh-CN" altLang="en-US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5" name="箭头: V 形 10"/>
              <p:cNvSpPr/>
              <p:nvPr/>
            </p:nvSpPr>
            <p:spPr>
              <a:xfrm>
                <a:off x="4985358" y="873164"/>
                <a:ext cx="2736850" cy="360045"/>
              </a:xfrm>
              <a:prstGeom prst="chevron">
                <a:avLst/>
              </a:prstGeom>
              <a:solidFill>
                <a:srgbClr val="6096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系统开发</a:t>
                </a:r>
                <a:r>
                  <a:rPr kumimoji="0" lang="en-US" altLang="zh-CN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/</a:t>
                </a: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数据准备</a:t>
                </a:r>
                <a:endParaRPr kumimoji="0" lang="zh-CN" altLang="en-US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6" name="箭头: V 形 12"/>
              <p:cNvSpPr/>
              <p:nvPr/>
            </p:nvSpPr>
            <p:spPr>
              <a:xfrm>
                <a:off x="9580853" y="873164"/>
                <a:ext cx="2324100" cy="360045"/>
              </a:xfrm>
              <a:prstGeom prst="chevron">
                <a:avLst/>
              </a:prstGeom>
              <a:solidFill>
                <a:srgbClr val="56CA9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业务流程持续优化</a:t>
                </a:r>
                <a:endParaRPr kumimoji="0" lang="zh-CN" altLang="en-US" sz="10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04" name="矩形 203"/>
            <p:cNvSpPr/>
            <p:nvPr/>
          </p:nvSpPr>
          <p:spPr>
            <a:xfrm>
              <a:off x="2476" y="2541"/>
              <a:ext cx="1145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月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项目启动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6" name="等腰三角形 205"/>
            <p:cNvSpPr/>
            <p:nvPr/>
          </p:nvSpPr>
          <p:spPr>
            <a:xfrm>
              <a:off x="2900" y="2191"/>
              <a:ext cx="279" cy="338"/>
            </a:xfrm>
            <a:prstGeom prst="triangl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7" name="等腰三角形 206"/>
            <p:cNvSpPr/>
            <p:nvPr/>
          </p:nvSpPr>
          <p:spPr>
            <a:xfrm>
              <a:off x="4109" y="2201"/>
              <a:ext cx="279" cy="338"/>
            </a:xfrm>
            <a:prstGeom prst="triangl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3723" y="2541"/>
              <a:ext cx="1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调研输出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2" name="矩形 211"/>
            <p:cNvSpPr/>
            <p:nvPr/>
          </p:nvSpPr>
          <p:spPr>
            <a:xfrm>
              <a:off x="16650" y="2529"/>
              <a:ext cx="1145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</a:t>
              </a: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面推广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3" name="五角星 56"/>
            <p:cNvSpPr/>
            <p:nvPr/>
          </p:nvSpPr>
          <p:spPr>
            <a:xfrm>
              <a:off x="14461" y="2175"/>
              <a:ext cx="413" cy="385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13791" y="2560"/>
              <a:ext cx="1670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7/1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试点上线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18" name="Straight Connector 77"/>
            <p:cNvCxnSpPr>
              <a:cxnSpLocks noChangeShapeType="1"/>
            </p:cNvCxnSpPr>
            <p:nvPr>
              <p:custDataLst>
                <p:tags r:id="rId20"/>
              </p:custDataLst>
            </p:nvPr>
          </p:nvCxnSpPr>
          <p:spPr bwMode="auto">
            <a:xfrm>
              <a:off x="17197" y="232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9" name="五角星 56"/>
            <p:cNvSpPr/>
            <p:nvPr/>
          </p:nvSpPr>
          <p:spPr>
            <a:xfrm>
              <a:off x="16990" y="2144"/>
              <a:ext cx="413" cy="385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542" y="2583"/>
              <a:ext cx="1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6/15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开发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完成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60" name="Straight Connector 77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18281" y="2310"/>
              <a:ext cx="0" cy="1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等腰三角形 2"/>
            <p:cNvSpPr/>
            <p:nvPr/>
          </p:nvSpPr>
          <p:spPr>
            <a:xfrm>
              <a:off x="7327" y="2222"/>
              <a:ext cx="279" cy="338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890" y="2583"/>
              <a:ext cx="1088" cy="62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5/13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kern="0" noProof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当前阶段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五角星 56"/>
            <p:cNvSpPr/>
            <p:nvPr/>
          </p:nvSpPr>
          <p:spPr>
            <a:xfrm>
              <a:off x="11880" y="2201"/>
              <a:ext cx="413" cy="385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燕尾形 3"/>
          <p:cNvSpPr/>
          <p:nvPr/>
        </p:nvSpPr>
        <p:spPr>
          <a:xfrm>
            <a:off x="687070" y="324485"/>
            <a:ext cx="39116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974090" y="318135"/>
            <a:ext cx="36322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68120" y="2660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一、项目背景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836930" y="988060"/>
            <a:ext cx="10454640" cy="2625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240000"/>
              </a:lnSpc>
              <a:buFont typeface="Wingdings" panose="05000000000000000000" charset="0"/>
              <a:buChar char="l"/>
            </a:pPr>
            <a:r>
              <a:rPr lang="zh-CN" altLang="en-US"/>
              <a:t>需要了解自身的运输规模、运输方式，运输成</a:t>
            </a:r>
            <a:r>
              <a:rPr lang="zh-CN" altLang="en-US"/>
              <a:t>本，运输效率；</a:t>
            </a:r>
            <a:endParaRPr lang="zh-CN" altLang="en-US"/>
          </a:p>
          <a:p>
            <a:pPr marL="285750" indent="-285750">
              <a:lnSpc>
                <a:spcPct val="240000"/>
              </a:lnSpc>
              <a:buFont typeface="Wingdings" panose="05000000000000000000" charset="0"/>
              <a:buChar char="l"/>
            </a:pPr>
            <a:r>
              <a:rPr lang="zh-CN" altLang="en-US"/>
              <a:t>目前需要解决的痛点：询价报价靠人工完成，工作量大，效率低下，信息传递在钉</a:t>
            </a:r>
            <a:r>
              <a:rPr lang="zh-CN" altLang="en-US"/>
              <a:t>钉群里进</a:t>
            </a:r>
            <a:r>
              <a:rPr lang="zh-CN" altLang="en-US"/>
              <a:t>行；</a:t>
            </a:r>
            <a:endParaRPr lang="zh-CN" altLang="en-US"/>
          </a:p>
          <a:p>
            <a:pPr marL="285750" indent="-285750">
              <a:lnSpc>
                <a:spcPct val="240000"/>
              </a:lnSpc>
              <a:buFont typeface="Wingdings" panose="05000000000000000000" charset="0"/>
              <a:buChar char="l"/>
            </a:pPr>
            <a:r>
              <a:rPr lang="zh-CN" altLang="en-US"/>
              <a:t>期</a:t>
            </a:r>
            <a:r>
              <a:rPr lang="zh-CN" altLang="en-US"/>
              <a:t>望目标：提高运输效率、降低运输成本、优化运输流程、提升客户满意度、提高企业竞争</a:t>
            </a:r>
            <a:r>
              <a:rPr lang="zh-CN" altLang="en-US"/>
              <a:t>力。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6" name="textbox 956"/>
          <p:cNvSpPr/>
          <p:nvPr/>
        </p:nvSpPr>
        <p:spPr>
          <a:xfrm>
            <a:off x="2050164" y="2672307"/>
            <a:ext cx="7555865" cy="9359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6500" b="1" kern="0" spc="50" dirty="0">
                <a:solidFill>
                  <a:srgbClr val="0068B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合作共赢，成就梦想</a:t>
            </a:r>
            <a:endParaRPr lang="x-none" altLang="x-none" sz="6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540828" y="1530350"/>
            <a:ext cx="9110345" cy="3996690"/>
            <a:chOff x="2651" y="2410"/>
            <a:chExt cx="14347" cy="6294"/>
          </a:xfrm>
        </p:grpSpPr>
        <p:sp>
          <p:nvSpPr>
            <p:cNvPr id="70" name="textbox 70"/>
            <p:cNvSpPr/>
            <p:nvPr/>
          </p:nvSpPr>
          <p:spPr>
            <a:xfrm>
              <a:off x="2651" y="2410"/>
              <a:ext cx="4979" cy="2343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p>
              <a:pPr algn="ctr" rtl="0" eaLnBrk="0">
                <a:lnSpc>
                  <a:spcPct val="86000"/>
                </a:lnSpc>
              </a:pPr>
              <a:r>
                <a:rPr sz="1800" kern="0" spc="40" dirty="0">
                  <a:solidFill>
                    <a:srgbClr val="006CB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信息互通</a:t>
              </a:r>
              <a:endParaRPr sz="1800" kern="0" spc="40" dirty="0">
                <a:solidFill>
                  <a:srgbClr val="006CB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86000"/>
                </a:lnSpc>
              </a:pPr>
              <a:endParaRPr lang="x-none" altLang="x-none" sz="1800" dirty="0"/>
            </a:p>
            <a:p>
              <a:pPr marL="12700" algn="l" rtl="0" eaLnBrk="0">
                <a:lnSpc>
                  <a:spcPct val="88000"/>
                </a:lnSpc>
                <a:spcBef>
                  <a:spcPts val="1345"/>
                </a:spcBef>
              </a:pPr>
              <a:r>
                <a:rPr sz="12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◆</a:t>
              </a:r>
              <a:r>
                <a:rPr sz="1200" kern="0" spc="50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将</a:t>
              </a:r>
              <a:r>
                <a:rPr lang="zh-CN"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品牌</a:t>
              </a: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商、物流中心、承</a:t>
              </a: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运商、司</a:t>
              </a:r>
              <a:endParaRPr lang="x-none" altLang="x-none" sz="1400" dirty="0"/>
            </a:p>
            <a:p>
              <a:pPr marL="266065" algn="l" rtl="0" eaLnBrk="0">
                <a:lnSpc>
                  <a:spcPct val="151000"/>
                </a:lnSpc>
                <a:spcBef>
                  <a:spcPts val="5"/>
                </a:spcBef>
              </a:pPr>
              <a:r>
                <a:rPr sz="1400" kern="0" spc="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机、收货人连接在一起，打</a:t>
              </a:r>
              <a:r>
                <a:rPr sz="1400" kern="0" spc="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通物流   </a:t>
              </a: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链上</a:t>
              </a:r>
              <a:r>
                <a:rPr lang="zh-CN"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各</a:t>
              </a: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个角色的信息壁垒；</a:t>
              </a:r>
              <a:r>
                <a:rPr sz="1000" kern="0" spc="-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x-none" altLang="x-none" sz="1000" dirty="0"/>
            </a:p>
          </p:txBody>
        </p:sp>
        <p:sp>
          <p:nvSpPr>
            <p:cNvPr id="72" name="textbox 72"/>
            <p:cNvSpPr/>
            <p:nvPr/>
          </p:nvSpPr>
          <p:spPr>
            <a:xfrm>
              <a:off x="10814" y="2410"/>
              <a:ext cx="6184" cy="241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p>
              <a:pPr algn="ctr" rtl="0" eaLnBrk="0">
                <a:lnSpc>
                  <a:spcPct val="91000"/>
                </a:lnSpc>
              </a:pPr>
              <a:r>
                <a:rPr sz="1800" kern="0" spc="40" dirty="0">
                  <a:solidFill>
                    <a:srgbClr val="006CB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智慧结算</a:t>
              </a:r>
              <a:endParaRPr lang="x-none" altLang="x-none" sz="1800" dirty="0">
                <a:solidFill>
                  <a:schemeClr val="accent1"/>
                </a:solidFill>
              </a:endParaRPr>
            </a:p>
            <a:p>
              <a:pPr algn="l" rtl="0" eaLnBrk="0">
                <a:lnSpc>
                  <a:spcPct val="119000"/>
                </a:lnSpc>
              </a:pPr>
              <a:endParaRPr lang="x-none" altLang="x-none" sz="1000" dirty="0"/>
            </a:p>
            <a:p>
              <a:pPr marL="12700" algn="l" rtl="0" eaLnBrk="0">
                <a:lnSpc>
                  <a:spcPct val="155000"/>
                </a:lnSpc>
                <a:spcBef>
                  <a:spcPts val="375"/>
                </a:spcBef>
              </a:pPr>
              <a:r>
                <a:rPr sz="1400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◆</a:t>
              </a:r>
              <a:r>
                <a:rPr lang="en-US" sz="1400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  </a:t>
              </a: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系统自动结</a:t>
              </a:r>
              <a:r>
                <a:rPr sz="1400" kern="0" spc="-3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算，减少人工计算、降低差错率；</a:t>
              </a:r>
              <a:r>
                <a:rPr sz="1400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◆</a:t>
              </a:r>
              <a:r>
                <a:rPr sz="1400" kern="0" spc="4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lang="zh-CN" sz="1400" kern="0" spc="4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预估</a:t>
              </a:r>
              <a:r>
                <a:rPr sz="1400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物流费用，为预算管</a:t>
              </a:r>
              <a:r>
                <a:rPr sz="14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理提供数据基础；</a:t>
              </a:r>
              <a:endParaRPr sz="14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12700" algn="l" rtl="0" eaLnBrk="0">
                <a:lnSpc>
                  <a:spcPct val="155000"/>
                </a:lnSpc>
                <a:spcBef>
                  <a:spcPts val="375"/>
                </a:spcBef>
              </a:pPr>
              <a:r>
                <a:rPr sz="1400" kern="0" spc="-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◆</a:t>
              </a:r>
              <a:r>
                <a:rPr sz="1400" kern="0" spc="4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400" kern="0" spc="-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为运营决策提供数据支撑；</a:t>
              </a:r>
              <a:endParaRPr lang="x-none" altLang="x-none" sz="1400" dirty="0"/>
            </a:p>
          </p:txBody>
        </p:sp>
        <p:sp>
          <p:nvSpPr>
            <p:cNvPr id="74" name="textbox 74"/>
            <p:cNvSpPr/>
            <p:nvPr/>
          </p:nvSpPr>
          <p:spPr>
            <a:xfrm>
              <a:off x="10814" y="6230"/>
              <a:ext cx="5812" cy="2474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p>
              <a:pPr algn="ctr" rtl="0" eaLnBrk="0">
                <a:lnSpc>
                  <a:spcPct val="80000"/>
                </a:lnSpc>
              </a:pPr>
              <a:r>
                <a:rPr lang="en-US" sz="1800" b="1" kern="0" spc="20" dirty="0">
                  <a:solidFill>
                    <a:srgbClr val="006CB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 </a:t>
              </a:r>
              <a:r>
                <a:rPr sz="1800" kern="0" spc="40" dirty="0">
                  <a:solidFill>
                    <a:srgbClr val="006CB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竞价平台</a:t>
              </a:r>
              <a:endParaRPr sz="1800" kern="0" spc="40" dirty="0">
                <a:solidFill>
                  <a:srgbClr val="006CB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84000"/>
                </a:lnSpc>
              </a:pPr>
              <a:endParaRPr lang="x-none" altLang="x-none" sz="1000" dirty="0"/>
            </a:p>
            <a:p>
              <a:pPr marL="298450" indent="-285750" algn="l" rtl="0" eaLnBrk="0">
                <a:lnSpc>
                  <a:spcPct val="158000"/>
                </a:lnSpc>
                <a:spcBef>
                  <a:spcPts val="370"/>
                </a:spcBef>
                <a:buFont typeface="Wingdings" panose="05000000000000000000" charset="0"/>
                <a:buChar char="u"/>
              </a:pPr>
              <a:r>
                <a:rPr lang="en-US" altLang="zh-CN" sz="1400" dirty="0"/>
                <a:t> </a:t>
              </a:r>
              <a:r>
                <a:rPr lang="zh-CN" altLang="x-none" sz="1400" dirty="0"/>
                <a:t>提供物流询价报价平</a:t>
              </a:r>
              <a:r>
                <a:rPr lang="zh-CN" altLang="x-none" sz="1400" dirty="0"/>
                <a:t>台，实现单单最优解，解决采购过程不透明，成本高等难题，助力采购</a:t>
              </a:r>
              <a:r>
                <a:rPr lang="zh-CN" altLang="x-none" sz="1400" dirty="0"/>
                <a:t>决策；</a:t>
              </a:r>
              <a:endParaRPr lang="zh-CN" altLang="x-none" sz="1400" dirty="0"/>
            </a:p>
          </p:txBody>
        </p:sp>
        <p:sp>
          <p:nvSpPr>
            <p:cNvPr id="76" name="textbox 76"/>
            <p:cNvSpPr/>
            <p:nvPr/>
          </p:nvSpPr>
          <p:spPr>
            <a:xfrm>
              <a:off x="2651" y="6230"/>
              <a:ext cx="4560" cy="2006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p>
              <a:pPr algn="l" rtl="0" eaLnBrk="0">
                <a:lnSpc>
                  <a:spcPct val="136000"/>
                </a:lnSpc>
              </a:pPr>
              <a:endParaRPr lang="x-none" altLang="x-none" sz="100" dirty="0"/>
            </a:p>
            <a:p>
              <a:pPr marL="297815" indent="-285115" algn="ctr" rtl="0" eaLnBrk="0">
                <a:lnSpc>
                  <a:spcPct val="136000"/>
                </a:lnSpc>
              </a:pPr>
              <a:r>
                <a:rPr sz="1800" kern="0" spc="40" dirty="0">
                  <a:solidFill>
                    <a:srgbClr val="006CB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业务协同</a:t>
              </a:r>
              <a:endParaRPr sz="1800" kern="0" spc="40" dirty="0">
                <a:solidFill>
                  <a:srgbClr val="006CB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297815" indent="-285115" algn="l" rtl="0" eaLnBrk="0">
                <a:lnSpc>
                  <a:spcPct val="136000"/>
                </a:lnSpc>
              </a:pP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◆</a:t>
              </a:r>
              <a:r>
                <a:rPr sz="1400" kern="0" spc="5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400" kern="0" spc="-1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订单、运输和仓储的有效联动，有效提</a:t>
              </a: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高订单响应速度和</a:t>
              </a:r>
              <a:r>
                <a:rPr lang="zh-CN" sz="1400" kern="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物流</a:t>
              </a:r>
              <a:r>
                <a:rPr sz="1400" kern="0" spc="-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效率；</a:t>
              </a:r>
              <a:endParaRPr lang="x-none" altLang="x-none" sz="1400" dirty="0"/>
            </a:p>
          </p:txBody>
        </p:sp>
      </p:grpSp>
      <p:sp>
        <p:nvSpPr>
          <p:cNvPr id="80" name="textbox 80"/>
          <p:cNvSpPr/>
          <p:nvPr/>
        </p:nvSpPr>
        <p:spPr>
          <a:xfrm>
            <a:off x="1911350" y="4027170"/>
            <a:ext cx="1258570" cy="42100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endParaRPr lang="x-none" altLang="x-none" sz="1800" dirty="0"/>
          </a:p>
        </p:txBody>
      </p:sp>
      <p:sp>
        <p:nvSpPr>
          <p:cNvPr id="82" name="textbox 82"/>
          <p:cNvSpPr/>
          <p:nvPr/>
        </p:nvSpPr>
        <p:spPr>
          <a:xfrm>
            <a:off x="5811520" y="2521585"/>
            <a:ext cx="163195" cy="3048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</a:pPr>
            <a:r>
              <a:rPr sz="23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lang="x-none" altLang="x-none" sz="2300" dirty="0"/>
          </a:p>
        </p:txBody>
      </p:sp>
      <p:sp>
        <p:nvSpPr>
          <p:cNvPr id="4" name="燕尾形 3"/>
          <p:cNvSpPr/>
          <p:nvPr/>
        </p:nvSpPr>
        <p:spPr>
          <a:xfrm>
            <a:off x="687070" y="324485"/>
            <a:ext cx="39116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974090" y="318135"/>
            <a:ext cx="36322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68120" y="2660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二、项目价</a:t>
            </a:r>
            <a:r>
              <a:rPr lang="zh-CN" altLang="en-US" sz="2400" b="1"/>
              <a:t>值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6" name="组合 55"/>
          <p:cNvGrpSpPr/>
          <p:nvPr/>
        </p:nvGrpSpPr>
        <p:grpSpPr>
          <a:xfrm>
            <a:off x="687070" y="266065"/>
            <a:ext cx="2792730" cy="460375"/>
            <a:chOff x="1082" y="419"/>
            <a:chExt cx="4398" cy="725"/>
          </a:xfrm>
        </p:grpSpPr>
        <p:sp>
          <p:nvSpPr>
            <p:cNvPr id="4" name="燕尾形 3"/>
            <p:cNvSpPr/>
            <p:nvPr/>
          </p:nvSpPr>
          <p:spPr>
            <a:xfrm>
              <a:off x="1082" y="511"/>
              <a:ext cx="616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燕尾形 5"/>
            <p:cNvSpPr/>
            <p:nvPr/>
          </p:nvSpPr>
          <p:spPr>
            <a:xfrm>
              <a:off x="1534" y="501"/>
              <a:ext cx="572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12" y="419"/>
              <a:ext cx="31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b="1"/>
                <a:t>三、业务框</a:t>
              </a:r>
              <a:r>
                <a:rPr lang="zh-CN" altLang="en-US" sz="2400" b="1"/>
                <a:t>架</a:t>
              </a:r>
              <a:endParaRPr lang="zh-CN" altLang="en-US" sz="2400" b="1"/>
            </a:p>
          </p:txBody>
        </p:sp>
      </p:grpSp>
      <p:sp>
        <p:nvSpPr>
          <p:cNvPr id="70" name="圆角矩形 69"/>
          <p:cNvSpPr/>
          <p:nvPr/>
        </p:nvSpPr>
        <p:spPr>
          <a:xfrm>
            <a:off x="687070" y="817880"/>
            <a:ext cx="10598785" cy="582295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 w="19050">
            <a:solidFill>
              <a:schemeClr val="accent1">
                <a:lumMod val="75000"/>
                <a:alpha val="2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1"/>
            </p:custDataLst>
          </p:nvPr>
        </p:nvSpPr>
        <p:spPr>
          <a:xfrm>
            <a:off x="2900045" y="97726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供应商评价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58" name="圆角矩形 57"/>
          <p:cNvSpPr/>
          <p:nvPr>
            <p:custDataLst>
              <p:tags r:id="rId2"/>
            </p:custDataLst>
          </p:nvPr>
        </p:nvSpPr>
        <p:spPr>
          <a:xfrm>
            <a:off x="4621530" y="97726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物流效率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59" name="圆角矩形 58"/>
          <p:cNvSpPr/>
          <p:nvPr>
            <p:custDataLst>
              <p:tags r:id="rId3"/>
            </p:custDataLst>
          </p:nvPr>
        </p:nvSpPr>
        <p:spPr>
          <a:xfrm>
            <a:off x="6343015" y="97726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成本分析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60" name="圆角矩形 59"/>
          <p:cNvSpPr/>
          <p:nvPr>
            <p:custDataLst>
              <p:tags r:id="rId4"/>
            </p:custDataLst>
          </p:nvPr>
        </p:nvSpPr>
        <p:spPr>
          <a:xfrm>
            <a:off x="8064500" y="97726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装车效率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61" name="圆角矩形 60"/>
          <p:cNvSpPr/>
          <p:nvPr>
            <p:custDataLst>
              <p:tags r:id="rId5"/>
            </p:custDataLst>
          </p:nvPr>
        </p:nvSpPr>
        <p:spPr>
          <a:xfrm>
            <a:off x="9785350" y="97726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交付及时率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54" name="圆角矩形 53"/>
          <p:cNvSpPr/>
          <p:nvPr>
            <p:custDataLst>
              <p:tags r:id="rId6"/>
            </p:custDataLst>
          </p:nvPr>
        </p:nvSpPr>
        <p:spPr>
          <a:xfrm>
            <a:off x="1000125" y="940435"/>
            <a:ext cx="1435100" cy="33782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</a:rPr>
              <a:t>决策</a:t>
            </a:r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</a:rPr>
              <a:t>分析</a:t>
            </a:r>
            <a:endParaRPr lang="zh-CN" altLang="en-US" sz="1400">
              <a:solidFill>
                <a:schemeClr val="tx1"/>
              </a:solidFill>
              <a:latin typeface="HarmonyOS Sans SC" panose="00000500000000000000" charset="-122"/>
              <a:ea typeface="HarmonyOS Sans SC" panose="00000500000000000000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1717675" y="1278255"/>
            <a:ext cx="0" cy="1943735"/>
          </a:xfrm>
          <a:prstGeom prst="straightConnector1">
            <a:avLst/>
          </a:prstGeom>
          <a:ln w="15875">
            <a:solidFill>
              <a:schemeClr val="tx1">
                <a:alpha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9" idx="0"/>
            <a:endCxn id="53" idx="2"/>
          </p:cNvCxnSpPr>
          <p:nvPr/>
        </p:nvCxnSpPr>
        <p:spPr>
          <a:xfrm flipV="1">
            <a:off x="1717675" y="3320415"/>
            <a:ext cx="0" cy="1694815"/>
          </a:xfrm>
          <a:prstGeom prst="straightConnector1">
            <a:avLst/>
          </a:prstGeom>
          <a:ln w="15875">
            <a:solidFill>
              <a:schemeClr val="tx1">
                <a:alpha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687070" y="5634355"/>
            <a:ext cx="10599420" cy="886460"/>
          </a:xfrm>
          <a:prstGeom prst="roundRect">
            <a:avLst>
              <a:gd name="adj" fmla="val 9790"/>
            </a:avLst>
          </a:prstGeom>
          <a:solidFill>
            <a:schemeClr val="accent5">
              <a:lumMod val="75000"/>
              <a:alpha val="54000"/>
            </a:schemeClr>
          </a:solidFill>
          <a:ln w="19050">
            <a:solidFill>
              <a:schemeClr val="accent5">
                <a:lumMod val="75000"/>
                <a:alpha val="2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23" name="组合 122"/>
          <p:cNvGrpSpPr/>
          <p:nvPr/>
        </p:nvGrpSpPr>
        <p:grpSpPr>
          <a:xfrm rot="0">
            <a:off x="1001395" y="5777865"/>
            <a:ext cx="8425815" cy="600075"/>
            <a:chOff x="2007" y="9006"/>
            <a:chExt cx="12261" cy="906"/>
          </a:xfrm>
        </p:grpSpPr>
        <p:sp>
          <p:nvSpPr>
            <p:cNvPr id="41" name="圆角矩形 40"/>
            <p:cNvSpPr/>
            <p:nvPr>
              <p:custDataLst>
                <p:tags r:id="rId7"/>
              </p:custDataLst>
            </p:nvPr>
          </p:nvSpPr>
          <p:spPr>
            <a:xfrm>
              <a:off x="4733" y="900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仓库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2" name="圆角矩形 41"/>
            <p:cNvSpPr/>
            <p:nvPr>
              <p:custDataLst>
                <p:tags r:id="rId8"/>
              </p:custDataLst>
            </p:nvPr>
          </p:nvSpPr>
          <p:spPr>
            <a:xfrm>
              <a:off x="7250" y="900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物流商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3" name="圆角矩形 42"/>
            <p:cNvSpPr/>
            <p:nvPr>
              <p:custDataLst>
                <p:tags r:id="rId9"/>
              </p:custDataLst>
            </p:nvPr>
          </p:nvSpPr>
          <p:spPr>
            <a:xfrm>
              <a:off x="9767" y="900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司机管理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4" name="圆角矩形 43"/>
            <p:cNvSpPr/>
            <p:nvPr>
              <p:custDataLst>
                <p:tags r:id="rId10"/>
              </p:custDataLst>
            </p:nvPr>
          </p:nvSpPr>
          <p:spPr>
            <a:xfrm>
              <a:off x="12284" y="900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车辆管理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5" name="圆角矩形 44"/>
            <p:cNvSpPr/>
            <p:nvPr>
              <p:custDataLst>
                <p:tags r:id="rId11"/>
              </p:custDataLst>
            </p:nvPr>
          </p:nvSpPr>
          <p:spPr>
            <a:xfrm>
              <a:off x="4733" y="951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客户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6" name="圆角矩形 45"/>
            <p:cNvSpPr/>
            <p:nvPr>
              <p:custDataLst>
                <p:tags r:id="rId12"/>
              </p:custDataLst>
            </p:nvPr>
          </p:nvSpPr>
          <p:spPr>
            <a:xfrm>
              <a:off x="7250" y="951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路线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7" name="圆角矩形 46"/>
            <p:cNvSpPr/>
            <p:nvPr>
              <p:custDataLst>
                <p:tags r:id="rId13"/>
              </p:custDataLst>
            </p:nvPr>
          </p:nvSpPr>
          <p:spPr>
            <a:xfrm>
              <a:off x="9767" y="951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地址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8" name="圆角矩形 47"/>
            <p:cNvSpPr/>
            <p:nvPr>
              <p:custDataLst>
                <p:tags r:id="rId14"/>
              </p:custDataLst>
            </p:nvPr>
          </p:nvSpPr>
          <p:spPr>
            <a:xfrm>
              <a:off x="12284" y="9516"/>
              <a:ext cx="1984" cy="39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运输方式</a:t>
              </a: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管理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007" y="9204"/>
              <a:ext cx="2087" cy="51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HarmonyOS Sans SC" panose="00000500000000000000" charset="-122"/>
                  <a:ea typeface="HarmonyOS Sans SC" panose="00000500000000000000" charset="-122"/>
                  <a:sym typeface="+mn-ea"/>
                </a:rPr>
                <a:t>数字化基础</a:t>
              </a:r>
              <a:endPara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  <a:sym typeface="+mn-ea"/>
              </a:endParaRPr>
            </a:p>
          </p:txBody>
        </p:sp>
      </p:grpSp>
      <p:cxnSp>
        <p:nvCxnSpPr>
          <p:cNvPr id="65" name="直接箭头连接符 64"/>
          <p:cNvCxnSpPr>
            <a:stCxn id="40" idx="0"/>
            <a:endCxn id="49" idx="2"/>
          </p:cNvCxnSpPr>
          <p:nvPr/>
        </p:nvCxnSpPr>
        <p:spPr>
          <a:xfrm flipH="1" flipV="1">
            <a:off x="1717675" y="5353050"/>
            <a:ext cx="635" cy="555625"/>
          </a:xfrm>
          <a:prstGeom prst="straightConnector1">
            <a:avLst/>
          </a:prstGeom>
          <a:ln w="15875">
            <a:solidFill>
              <a:schemeClr val="tx1">
                <a:alpha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687070" y="4902200"/>
            <a:ext cx="10598785" cy="563245"/>
          </a:xfrm>
          <a:prstGeom prst="roundRect">
            <a:avLst/>
          </a:prstGeom>
          <a:solidFill>
            <a:schemeClr val="accent2">
              <a:lumMod val="75000"/>
              <a:alpha val="59000"/>
            </a:schemeClr>
          </a:solidFill>
          <a:ln w="19050">
            <a:solidFill>
              <a:schemeClr val="accent2">
                <a:lumMod val="75000"/>
                <a:alpha val="2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0" name="圆角矩形 49"/>
          <p:cNvSpPr/>
          <p:nvPr>
            <p:custDataLst>
              <p:tags r:id="rId15"/>
            </p:custDataLst>
          </p:nvPr>
        </p:nvSpPr>
        <p:spPr>
          <a:xfrm>
            <a:off x="2900045" y="505269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流程</a:t>
            </a: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引擎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16"/>
            </p:custDataLst>
          </p:nvPr>
        </p:nvSpPr>
        <p:spPr>
          <a:xfrm>
            <a:off x="4621530" y="505269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算法模</a:t>
            </a: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型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sym typeface="+mn-ea"/>
            </a:endParaRPr>
          </a:p>
        </p:txBody>
      </p:sp>
      <p:sp>
        <p:nvSpPr>
          <p:cNvPr id="52" name="圆角矩形 51"/>
          <p:cNvSpPr/>
          <p:nvPr>
            <p:custDataLst>
              <p:tags r:id="rId17"/>
            </p:custDataLst>
          </p:nvPr>
        </p:nvSpPr>
        <p:spPr>
          <a:xfrm>
            <a:off x="6343015" y="505269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数据治</a:t>
            </a: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理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sym typeface="+mn-ea"/>
            </a:endParaRPr>
          </a:p>
        </p:txBody>
      </p:sp>
      <p:sp>
        <p:nvSpPr>
          <p:cNvPr id="72" name="圆角矩形 71"/>
          <p:cNvSpPr/>
          <p:nvPr>
            <p:custDataLst>
              <p:tags r:id="rId18"/>
            </p:custDataLst>
          </p:nvPr>
        </p:nvSpPr>
        <p:spPr>
          <a:xfrm>
            <a:off x="8064500" y="5052695"/>
            <a:ext cx="1363345" cy="2628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消息调</a:t>
            </a:r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度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sym typeface="+mn-ea"/>
            </a:endParaRPr>
          </a:p>
        </p:txBody>
      </p:sp>
      <p:sp>
        <p:nvSpPr>
          <p:cNvPr id="49" name="圆角矩形 48"/>
          <p:cNvSpPr/>
          <p:nvPr>
            <p:custDataLst>
              <p:tags r:id="rId19"/>
            </p:custDataLst>
          </p:nvPr>
        </p:nvSpPr>
        <p:spPr>
          <a:xfrm>
            <a:off x="1000125" y="5015230"/>
            <a:ext cx="1435100" cy="33782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  <a:sym typeface="+mn-ea"/>
              </a:rPr>
              <a:t>智能平</a:t>
            </a:r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  <a:sym typeface="+mn-ea"/>
              </a:rPr>
              <a:t>台</a:t>
            </a:r>
            <a:endParaRPr lang="zh-CN" altLang="en-US" sz="1400">
              <a:solidFill>
                <a:schemeClr val="tx1"/>
              </a:solidFill>
              <a:latin typeface="HarmonyOS Sans SC" panose="00000500000000000000" charset="-122"/>
              <a:ea typeface="HarmonyOS Sans SC" panose="00000500000000000000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87705" y="1486535"/>
            <a:ext cx="10598785" cy="3333750"/>
          </a:xfrm>
          <a:prstGeom prst="roundRect">
            <a:avLst>
              <a:gd name="adj" fmla="val 1724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accent6">
                <a:lumMod val="75000"/>
                <a:alpha val="2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3" name="圆角矩形 52"/>
          <p:cNvSpPr/>
          <p:nvPr>
            <p:custDataLst>
              <p:tags r:id="rId20"/>
            </p:custDataLst>
          </p:nvPr>
        </p:nvSpPr>
        <p:spPr>
          <a:xfrm>
            <a:off x="1000125" y="2982595"/>
            <a:ext cx="1435100" cy="33782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  <a:sym typeface="+mn-ea"/>
              </a:rPr>
              <a:t>业务平</a:t>
            </a:r>
            <a:r>
              <a:rPr lang="zh-CN" altLang="en-US" sz="1400">
                <a:solidFill>
                  <a:schemeClr val="tx1"/>
                </a:solidFill>
                <a:latin typeface="HarmonyOS Sans SC" panose="00000500000000000000" charset="-122"/>
                <a:ea typeface="HarmonyOS Sans SC" panose="00000500000000000000" charset="-122"/>
                <a:sym typeface="+mn-ea"/>
              </a:rPr>
              <a:t>台</a:t>
            </a:r>
            <a:endParaRPr lang="zh-CN" altLang="en-US" sz="1400">
              <a:solidFill>
                <a:schemeClr val="tx1"/>
              </a:solidFill>
              <a:latin typeface="HarmonyOS Sans SC" panose="00000500000000000000" charset="-122"/>
              <a:ea typeface="HarmonyOS Sans SC" panose="00000500000000000000" charset="-122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21"/>
            </p:custDataLst>
          </p:nvPr>
        </p:nvSpPr>
        <p:spPr>
          <a:xfrm>
            <a:off x="2900045" y="2121535"/>
            <a:ext cx="1363345" cy="2469515"/>
          </a:xfrm>
          <a:prstGeom prst="roundRect">
            <a:avLst>
              <a:gd name="adj" fmla="val 4475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2"/>
            </p:custDataLst>
          </p:nvPr>
        </p:nvSpPr>
        <p:spPr>
          <a:xfrm>
            <a:off x="2900045" y="1568450"/>
            <a:ext cx="1363345" cy="33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对外连接</a:t>
            </a:r>
            <a:endParaRPr lang="zh-CN" altLang="en-US" sz="14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 rot="0">
            <a:off x="2997200" y="2258060"/>
            <a:ext cx="1169035" cy="2196465"/>
            <a:chOff x="5091" y="3404"/>
            <a:chExt cx="1776" cy="3316"/>
          </a:xfrm>
        </p:grpSpPr>
        <p:sp>
          <p:nvSpPr>
            <p:cNvPr id="9" name="圆角矩形 8"/>
            <p:cNvSpPr/>
            <p:nvPr>
              <p:custDataLst>
                <p:tags r:id="rId23"/>
              </p:custDataLst>
            </p:nvPr>
          </p:nvSpPr>
          <p:spPr>
            <a:xfrm>
              <a:off x="5113" y="3404"/>
              <a:ext cx="1732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  <a:sym typeface="+mn-ea"/>
                </a:rPr>
                <a:t>ERP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endParaRPr>
            </a:p>
          </p:txBody>
        </p:sp>
        <p:sp>
          <p:nvSpPr>
            <p:cNvPr id="10" name="圆角矩形 9"/>
            <p:cNvSpPr/>
            <p:nvPr>
              <p:custDataLst>
                <p:tags r:id="rId24"/>
              </p:custDataLst>
            </p:nvPr>
          </p:nvSpPr>
          <p:spPr>
            <a:xfrm>
              <a:off x="5091" y="6324"/>
              <a:ext cx="1776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</a:rPr>
                <a:t>WMS</a:t>
              </a:r>
              <a:endParaRPr lang="en-US" altLang="zh-CN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25"/>
              </p:custDataLst>
            </p:nvPr>
          </p:nvSpPr>
          <p:spPr>
            <a:xfrm>
              <a:off x="5091" y="3988"/>
              <a:ext cx="1776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</a:rPr>
                <a:t>公众号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endParaRPr>
            </a:p>
          </p:txBody>
        </p:sp>
        <p:sp>
          <p:nvSpPr>
            <p:cNvPr id="19" name="圆角矩形 18"/>
            <p:cNvSpPr/>
            <p:nvPr>
              <p:custDataLst>
                <p:tags r:id="rId26"/>
              </p:custDataLst>
            </p:nvPr>
          </p:nvSpPr>
          <p:spPr>
            <a:xfrm>
              <a:off x="5091" y="4572"/>
              <a:ext cx="1776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</a:rPr>
                <a:t>小程序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27"/>
              </p:custDataLst>
            </p:nvPr>
          </p:nvSpPr>
          <p:spPr>
            <a:xfrm>
              <a:off x="5091" y="5156"/>
              <a:ext cx="1776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</a:rPr>
                <a:t>预约系统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28"/>
              </p:custDataLst>
            </p:nvPr>
          </p:nvSpPr>
          <p:spPr>
            <a:xfrm>
              <a:off x="5091" y="5740"/>
              <a:ext cx="1776" cy="3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HarmonyOS Sans SC Light" panose="00000400000000000000" charset="-122"/>
                  <a:ea typeface="HarmonyOS Sans SC Light" panose="00000400000000000000" charset="-122"/>
                </a:rPr>
                <a:t>消息平台</a:t>
              </a:r>
              <a:endPara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4437380" y="2292985"/>
            <a:ext cx="6710680" cy="2372360"/>
          </a:xfrm>
          <a:prstGeom prst="roundRect">
            <a:avLst>
              <a:gd name="adj" fmla="val 2376"/>
            </a:avLst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438650" y="1568450"/>
            <a:ext cx="6710680" cy="3378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cs typeface="HarmonyOS Sans SC Light" panose="00000400000000000000" charset="-122"/>
              </a:rPr>
              <a:t>TMS</a:t>
            </a:r>
            <a:r>
              <a:rPr lang="zh-CN" altLang="en-US" sz="16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  <a:cs typeface="HarmonyOS Sans SC Light" panose="00000400000000000000" charset="-122"/>
              </a:rPr>
              <a:t>平台</a:t>
            </a:r>
            <a:endParaRPr lang="zh-CN" altLang="en-US" sz="16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  <a:cs typeface="HarmonyOS Sans SC Light" panose="00000400000000000000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29"/>
            </p:custDataLst>
          </p:nvPr>
        </p:nvSpPr>
        <p:spPr>
          <a:xfrm>
            <a:off x="4567555" y="2266950"/>
            <a:ext cx="1052195" cy="263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竞价报价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30"/>
            </p:custDataLst>
          </p:nvPr>
        </p:nvSpPr>
        <p:spPr>
          <a:xfrm>
            <a:off x="5916295" y="2266950"/>
            <a:ext cx="1052195" cy="263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物流调度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31"/>
            </p:custDataLst>
          </p:nvPr>
        </p:nvSpPr>
        <p:spPr>
          <a:xfrm>
            <a:off x="7264400" y="2266950"/>
            <a:ext cx="1052195" cy="263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预约业务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32"/>
            </p:custDataLst>
          </p:nvPr>
        </p:nvSpPr>
        <p:spPr>
          <a:xfrm>
            <a:off x="8612505" y="2266950"/>
            <a:ext cx="1052195" cy="263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装车送货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33"/>
            </p:custDataLst>
          </p:nvPr>
        </p:nvSpPr>
        <p:spPr>
          <a:xfrm>
            <a:off x="9960610" y="2266950"/>
            <a:ext cx="1052195" cy="263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费用结算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34"/>
            </p:custDataLst>
          </p:nvPr>
        </p:nvSpPr>
        <p:spPr>
          <a:xfrm>
            <a:off x="8690610" y="318008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装车照片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35"/>
            </p:custDataLst>
          </p:nvPr>
        </p:nvSpPr>
        <p:spPr>
          <a:xfrm>
            <a:off x="10039350" y="318008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结算单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9" name="圆角矩形 28"/>
          <p:cNvSpPr/>
          <p:nvPr>
            <p:custDataLst>
              <p:tags r:id="rId36"/>
            </p:custDataLst>
          </p:nvPr>
        </p:nvSpPr>
        <p:spPr>
          <a:xfrm>
            <a:off x="7342505" y="318008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预约排队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37"/>
            </p:custDataLst>
          </p:nvPr>
        </p:nvSpPr>
        <p:spPr>
          <a:xfrm>
            <a:off x="5994400" y="318008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配送计划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6" name="圆角矩形 35"/>
          <p:cNvSpPr/>
          <p:nvPr>
            <p:custDataLst>
              <p:tags r:id="rId38"/>
            </p:custDataLst>
          </p:nvPr>
        </p:nvSpPr>
        <p:spPr>
          <a:xfrm>
            <a:off x="4646295" y="318008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报价排名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9"/>
            </p:custDataLst>
          </p:nvPr>
        </p:nvSpPr>
        <p:spPr>
          <a:xfrm>
            <a:off x="8690610" y="363664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签收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6" name="圆角矩形 25"/>
          <p:cNvSpPr/>
          <p:nvPr>
            <p:custDataLst>
              <p:tags r:id="rId40"/>
            </p:custDataLst>
          </p:nvPr>
        </p:nvSpPr>
        <p:spPr>
          <a:xfrm>
            <a:off x="10039350" y="363664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发票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0" name="圆角矩形 29"/>
          <p:cNvSpPr/>
          <p:nvPr>
            <p:custDataLst>
              <p:tags r:id="rId41"/>
            </p:custDataLst>
          </p:nvPr>
        </p:nvSpPr>
        <p:spPr>
          <a:xfrm>
            <a:off x="7342505" y="363664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扫码报到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4" name="圆角矩形 33"/>
          <p:cNvSpPr/>
          <p:nvPr>
            <p:custDataLst>
              <p:tags r:id="rId42"/>
            </p:custDataLst>
          </p:nvPr>
        </p:nvSpPr>
        <p:spPr>
          <a:xfrm>
            <a:off x="5994400" y="3636645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配送调度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7" name="圆角矩形 36"/>
          <p:cNvSpPr/>
          <p:nvPr>
            <p:custDataLst>
              <p:tags r:id="rId43"/>
            </p:custDataLst>
          </p:nvPr>
        </p:nvSpPr>
        <p:spPr>
          <a:xfrm>
            <a:off x="4647565" y="3636645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审批规则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44"/>
            </p:custDataLst>
          </p:nvPr>
        </p:nvSpPr>
        <p:spPr>
          <a:xfrm>
            <a:off x="8690610" y="409321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打卡上传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45"/>
            </p:custDataLst>
          </p:nvPr>
        </p:nvSpPr>
        <p:spPr>
          <a:xfrm>
            <a:off x="10039350" y="409321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对账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1" name="圆角矩形 30"/>
          <p:cNvSpPr/>
          <p:nvPr>
            <p:custDataLst>
              <p:tags r:id="rId46"/>
            </p:custDataLst>
          </p:nvPr>
        </p:nvSpPr>
        <p:spPr>
          <a:xfrm>
            <a:off x="7342505" y="4093210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预约查询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8" name="圆角矩形 37"/>
          <p:cNvSpPr/>
          <p:nvPr>
            <p:custDataLst>
              <p:tags r:id="rId47"/>
            </p:custDataLst>
          </p:nvPr>
        </p:nvSpPr>
        <p:spPr>
          <a:xfrm>
            <a:off x="4648200" y="4093210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报价失效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48"/>
            </p:custDataLst>
          </p:nvPr>
        </p:nvSpPr>
        <p:spPr>
          <a:xfrm>
            <a:off x="5994400" y="4093210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订单跟踪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49"/>
            </p:custDataLst>
          </p:nvPr>
        </p:nvSpPr>
        <p:spPr>
          <a:xfrm>
            <a:off x="8690610" y="272351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送货单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50"/>
            </p:custDataLst>
          </p:nvPr>
        </p:nvSpPr>
        <p:spPr>
          <a:xfrm>
            <a:off x="10039350" y="272351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物流合同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51"/>
            </p:custDataLst>
          </p:nvPr>
        </p:nvSpPr>
        <p:spPr>
          <a:xfrm>
            <a:off x="7342505" y="2723515"/>
            <a:ext cx="895985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消息提醒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52"/>
            </p:custDataLst>
          </p:nvPr>
        </p:nvSpPr>
        <p:spPr>
          <a:xfrm>
            <a:off x="5994400" y="2723515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提货计划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35" name="圆角矩形 34"/>
          <p:cNvSpPr/>
          <p:nvPr>
            <p:custDataLst>
              <p:tags r:id="rId53"/>
            </p:custDataLst>
          </p:nvPr>
        </p:nvSpPr>
        <p:spPr>
          <a:xfrm>
            <a:off x="4648835" y="2723515"/>
            <a:ext cx="895350" cy="262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HarmonyOS Sans SC Light" panose="00000400000000000000" charset="-122"/>
                <a:ea typeface="HarmonyOS Sans SC Light" panose="00000400000000000000" charset="-122"/>
              </a:rPr>
              <a:t>报价单</a:t>
            </a:r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4" name="右箭头 103"/>
          <p:cNvSpPr/>
          <p:nvPr/>
        </p:nvSpPr>
        <p:spPr>
          <a:xfrm>
            <a:off x="5634355" y="2292985"/>
            <a:ext cx="267335" cy="2095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>
                  <a:alpha val="30000"/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5" name="圆角矩形 104"/>
          <p:cNvSpPr/>
          <p:nvPr>
            <p:custDataLst>
              <p:tags r:id="rId54"/>
            </p:custDataLst>
          </p:nvPr>
        </p:nvSpPr>
        <p:spPr>
          <a:xfrm>
            <a:off x="4567555" y="2599055"/>
            <a:ext cx="1052195" cy="1864995"/>
          </a:xfrm>
          <a:prstGeom prst="roundRect">
            <a:avLst>
              <a:gd name="adj" fmla="val 5486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6" name="圆角矩形 105"/>
          <p:cNvSpPr/>
          <p:nvPr>
            <p:custDataLst>
              <p:tags r:id="rId55"/>
            </p:custDataLst>
          </p:nvPr>
        </p:nvSpPr>
        <p:spPr>
          <a:xfrm>
            <a:off x="5916295" y="2599055"/>
            <a:ext cx="1052195" cy="1864995"/>
          </a:xfrm>
          <a:prstGeom prst="roundRect">
            <a:avLst>
              <a:gd name="adj" fmla="val 5486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7" name="圆角矩形 106"/>
          <p:cNvSpPr/>
          <p:nvPr>
            <p:custDataLst>
              <p:tags r:id="rId56"/>
            </p:custDataLst>
          </p:nvPr>
        </p:nvSpPr>
        <p:spPr>
          <a:xfrm>
            <a:off x="7264400" y="2599055"/>
            <a:ext cx="1052195" cy="1864995"/>
          </a:xfrm>
          <a:prstGeom prst="roundRect">
            <a:avLst>
              <a:gd name="adj" fmla="val 5486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8" name="圆角矩形 107"/>
          <p:cNvSpPr/>
          <p:nvPr>
            <p:custDataLst>
              <p:tags r:id="rId57"/>
            </p:custDataLst>
          </p:nvPr>
        </p:nvSpPr>
        <p:spPr>
          <a:xfrm>
            <a:off x="8612505" y="2599055"/>
            <a:ext cx="1052195" cy="1864995"/>
          </a:xfrm>
          <a:prstGeom prst="roundRect">
            <a:avLst>
              <a:gd name="adj" fmla="val 5486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09" name="圆角矩形 108"/>
          <p:cNvSpPr/>
          <p:nvPr>
            <p:custDataLst>
              <p:tags r:id="rId58"/>
            </p:custDataLst>
          </p:nvPr>
        </p:nvSpPr>
        <p:spPr>
          <a:xfrm>
            <a:off x="9960610" y="2599055"/>
            <a:ext cx="1052195" cy="1865630"/>
          </a:xfrm>
          <a:prstGeom prst="roundRect">
            <a:avLst>
              <a:gd name="adj" fmla="val 5486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12" name="右箭头 111"/>
          <p:cNvSpPr/>
          <p:nvPr/>
        </p:nvSpPr>
        <p:spPr>
          <a:xfrm>
            <a:off x="6982460" y="2292985"/>
            <a:ext cx="267335" cy="2095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>
                  <a:alpha val="30000"/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13" name="右箭头 112"/>
          <p:cNvSpPr/>
          <p:nvPr/>
        </p:nvSpPr>
        <p:spPr>
          <a:xfrm>
            <a:off x="8330565" y="2292985"/>
            <a:ext cx="267335" cy="2095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>
                  <a:alpha val="30000"/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114" name="右箭头 113"/>
          <p:cNvSpPr/>
          <p:nvPr/>
        </p:nvSpPr>
        <p:spPr>
          <a:xfrm>
            <a:off x="9679305" y="2292985"/>
            <a:ext cx="267335" cy="20955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>
                  <a:alpha val="30000"/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HarmonyOS Sans SC Light" panose="00000400000000000000" charset="-122"/>
              <a:ea typeface="HarmonyOS Sans SC Light" panose="000004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805363" y="1977390"/>
            <a:ext cx="533400" cy="2152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r>
              <a:rPr lang="zh-CN" altLang="en-US" sz="1400"/>
              <a:t>第一期</a:t>
            </a:r>
            <a:endParaRPr lang="zh-CN" altLang="en-US" sz="1400"/>
          </a:p>
        </p:txBody>
      </p:sp>
      <p:sp>
        <p:nvSpPr>
          <p:cNvPr id="62" name="文本框 61"/>
          <p:cNvSpPr txBox="1"/>
          <p:nvPr/>
        </p:nvSpPr>
        <p:spPr>
          <a:xfrm>
            <a:off x="6843078" y="1977390"/>
            <a:ext cx="533400" cy="2152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r>
              <a:rPr lang="zh-CN" altLang="en-US" sz="1400"/>
              <a:t>第</a:t>
            </a:r>
            <a:r>
              <a:rPr lang="zh-CN" altLang="en-US" sz="1400"/>
              <a:t>二期</a:t>
            </a:r>
            <a:endParaRPr lang="zh-CN" altLang="en-US" sz="1400"/>
          </a:p>
        </p:txBody>
      </p:sp>
      <p:sp>
        <p:nvSpPr>
          <p:cNvPr id="68" name="文本框 67"/>
          <p:cNvSpPr txBox="1"/>
          <p:nvPr/>
        </p:nvSpPr>
        <p:spPr>
          <a:xfrm>
            <a:off x="9545955" y="1977390"/>
            <a:ext cx="533400" cy="2152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r>
              <a:rPr lang="zh-CN" altLang="en-US" sz="1400"/>
              <a:t>第</a:t>
            </a:r>
            <a:r>
              <a:rPr lang="zh-CN" altLang="en-US" sz="1400"/>
              <a:t>三期</a:t>
            </a:r>
            <a:endParaRPr lang="zh-CN" altLang="en-US" sz="1400"/>
          </a:p>
        </p:txBody>
      </p:sp>
      <p:sp>
        <p:nvSpPr>
          <p:cNvPr id="73" name="圆角矩形 72"/>
          <p:cNvSpPr/>
          <p:nvPr/>
        </p:nvSpPr>
        <p:spPr>
          <a:xfrm>
            <a:off x="5902325" y="1895475"/>
            <a:ext cx="2414905" cy="2549525"/>
          </a:xfrm>
          <a:prstGeom prst="roundRect">
            <a:avLst>
              <a:gd name="adj" fmla="val 8558"/>
            </a:avLst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8612505" y="1895475"/>
            <a:ext cx="2400300" cy="2568575"/>
          </a:xfrm>
          <a:prstGeom prst="roundRect">
            <a:avLst>
              <a:gd name="adj" fmla="val 9591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4444365" y="1895475"/>
            <a:ext cx="1255395" cy="2550160"/>
          </a:xfrm>
          <a:prstGeom prst="roundRect">
            <a:avLst>
              <a:gd name="adj" fmla="val 14365"/>
            </a:avLst>
          </a:prstGeom>
          <a:noFill/>
          <a:ln w="34925" cmpd="sng">
            <a:solidFill>
              <a:srgbClr val="00B05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620" y="1064895"/>
            <a:ext cx="10805795" cy="1623695"/>
          </a:xfrm>
        </p:spPr>
        <p:txBody>
          <a:bodyPr>
            <a:normAutofit fontScale="90000"/>
          </a:bodyPr>
          <a:p>
            <a:pPr algn="l">
              <a:lnSpc>
                <a:spcPct val="160000"/>
              </a:lnSpc>
            </a:pPr>
            <a:br>
              <a:rPr lang="zh-CN" altLang="en-US" sz="1780"/>
            </a:br>
            <a:r>
              <a:rPr lang="zh-CN" altLang="en-US" sz="1780"/>
              <a:t>一、物流信息数据同步原则：</a:t>
            </a:r>
            <a:br>
              <a:rPr lang="zh-CN" altLang="en-US" sz="1780"/>
            </a:br>
            <a:r>
              <a:rPr lang="en-US" altLang="zh-CN" sz="1780"/>
              <a:t>1</a:t>
            </a:r>
            <a:r>
              <a:rPr lang="zh-CN" altLang="en-US" sz="1780"/>
              <a:t>、初始同步：在</a:t>
            </a:r>
            <a:r>
              <a:rPr lang="en-US" altLang="zh-CN" sz="1780"/>
              <a:t>ERP</a:t>
            </a:r>
            <a:r>
              <a:rPr lang="zh-CN" altLang="en-US" sz="1780"/>
              <a:t>发货通知单处增加一个同步按钮，由乾龙公司提供数据接口，物流部将需要竞价的发货通知单数据手动同步至物流系统 ，同步成功以后，乾龙会回写一个已同步成功的提醒。</a:t>
            </a:r>
            <a:br>
              <a:rPr lang="zh-CN" altLang="en-US" sz="1780"/>
            </a:br>
            <a:r>
              <a:rPr lang="en-US" altLang="zh-CN" sz="1780"/>
              <a:t>2</a:t>
            </a:r>
            <a:r>
              <a:rPr lang="zh-CN" altLang="en-US" sz="1780"/>
              <a:t>、修改数据：初始同步以后，还存在以下五种修改发货单</a:t>
            </a:r>
            <a:r>
              <a:rPr lang="zh-CN" altLang="en-US" sz="1780"/>
              <a:t>内容的单据类型，</a:t>
            </a:r>
            <a:r>
              <a:rPr lang="zh-CN" altLang="en-US" sz="1780">
                <a:solidFill>
                  <a:srgbClr val="FF0000"/>
                </a:solidFill>
              </a:rPr>
              <a:t>物流系统不保存发货单内容，实时查询</a:t>
            </a:r>
            <a:r>
              <a:rPr lang="en-US" altLang="zh-CN" sz="1780">
                <a:solidFill>
                  <a:srgbClr val="FF0000"/>
                </a:solidFill>
              </a:rPr>
              <a:t>ERP </a:t>
            </a:r>
            <a:r>
              <a:rPr lang="zh-CN" altLang="en-US" sz="1780">
                <a:solidFill>
                  <a:srgbClr val="FF0000"/>
                </a:solidFill>
              </a:rPr>
              <a:t>的数据即可，后面的运输</a:t>
            </a:r>
            <a:r>
              <a:rPr lang="zh-CN" altLang="en-US" sz="1780">
                <a:solidFill>
                  <a:srgbClr val="FF0000"/>
                </a:solidFill>
              </a:rPr>
              <a:t>和结算用</a:t>
            </a:r>
            <a:r>
              <a:rPr lang="en-US" altLang="zh-CN" sz="1780">
                <a:solidFill>
                  <a:srgbClr val="FF0000"/>
                </a:solidFill>
              </a:rPr>
              <a:t>ERP </a:t>
            </a:r>
            <a:r>
              <a:rPr lang="zh-CN" altLang="en-US" sz="1780">
                <a:solidFill>
                  <a:srgbClr val="FF0000"/>
                </a:solidFill>
              </a:rPr>
              <a:t>的发货通知单数据</a:t>
            </a:r>
            <a:r>
              <a:rPr lang="en-US" altLang="zh-CN" sz="1780">
                <a:solidFill>
                  <a:srgbClr val="FF0000"/>
                </a:solidFill>
              </a:rPr>
              <a:t> </a:t>
            </a:r>
            <a:r>
              <a:rPr lang="zh-CN" altLang="en-US" sz="1780">
                <a:solidFill>
                  <a:srgbClr val="FF0000"/>
                </a:solidFill>
              </a:rPr>
              <a:t>。</a:t>
            </a:r>
            <a:endParaRPr lang="zh-CN" altLang="en-US" sz="178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87070" y="2688590"/>
          <a:ext cx="10885170" cy="401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495"/>
                <a:gridCol w="1920875"/>
                <a:gridCol w="4213225"/>
                <a:gridCol w="2314575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ERP</a:t>
                      </a:r>
                      <a:r>
                        <a:rPr lang="zh-CN" altLang="en-US" sz="1600"/>
                        <a:t>单据</a:t>
                      </a:r>
                      <a:r>
                        <a:rPr lang="zh-CN" altLang="en-US" sz="1600"/>
                        <a:t>名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修改</a:t>
                      </a:r>
                      <a:r>
                        <a:rPr lang="zh-CN" altLang="en-US" sz="1600"/>
                        <a:t>内容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发货通知单（委托）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发货单信息填写错误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物流审核节点进行驳回给单证修改之后再提交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发货通知单变更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sym typeface="+mn-ea"/>
                        </a:rPr>
                        <a:t>物流信息错误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  <a:sym typeface="+mn-ea"/>
                        </a:rPr>
                        <a:t>提货人姓名、电话、车牌号、证件号、备注、托板费用单号、托装</a:t>
                      </a:r>
                      <a:r>
                        <a:rPr lang="en-US" altLang="zh-CN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  <a:sym typeface="+mn-ea"/>
                        </a:rPr>
                        <a:t>/</a:t>
                      </a: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  <a:sym typeface="+mn-ea"/>
                        </a:rPr>
                        <a:t>散装、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  <a:sym typeface="+mn-ea"/>
                        </a:rPr>
                        <a:t>物流方式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HarmonyOS Sans SC Light" panose="00000400000000000000" charset="-122"/>
                        <a:ea typeface="HarmonyOS Sans SC Light" panose="00000400000000000000" charset="-122"/>
                        <a:cs typeface="HarmonyOS Sans SC Light" panose="0000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单张修改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委托改自提（允许？）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</a:tr>
              <a:tr h="7372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发货通知单备货修改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物流信息错误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提货人姓名、电话、车牌号、证件号、备注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批量修改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发货通知单关闭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WMS</a:t>
                      </a: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分配不了（库位不对等等）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  <a:cs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先让信息部做单调整仓库区位等，再重新做发货单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ERP的库存仓库信息跟WMS不一致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  <a:cs typeface="HarmonyOS Sans SC Light" panose="00000400000000000000" charset="-122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出库单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WMS</a:t>
                      </a: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已分配但车装不下</a:t>
                      </a:r>
                      <a:r>
                        <a:rPr lang="en-US" altLang="zh-CN" sz="1600" u="heavy">
                          <a:latin typeface="HarmonyOS Sans SC Light" panose="00000400000000000000" charset="-122"/>
                          <a:ea typeface="HarmonyOS Sans SC Light" panose="00000400000000000000" charset="-122"/>
                          <a:cs typeface="HarmonyOS Sans SC Light" panose="00000400000000000000" charset="-122"/>
                        </a:rPr>
                        <a:t> </a:t>
                      </a:r>
                      <a:endParaRPr lang="en-US" altLang="zh-CN" sz="1600" u="heavy">
                        <a:latin typeface="HarmonyOS Sans SC Light" panose="00000400000000000000" charset="-122"/>
                        <a:ea typeface="HarmonyOS Sans SC Light" panose="00000400000000000000" charset="-122"/>
                        <a:cs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HarmonyOS Sans SC Light" panose="00000400000000000000" charset="-122"/>
                          <a:ea typeface="HarmonyOS Sans SC Light" panose="00000400000000000000" charset="-122"/>
                        </a:rPr>
                        <a:t>出库单填写实际发货数量，结算按实际出库数结算</a:t>
                      </a: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latin typeface="HarmonyOS Sans SC Light" panose="00000400000000000000" charset="-122"/>
                        <a:ea typeface="HarmonyOS Sans SC Light" panose="000004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6" name="组合 55"/>
          <p:cNvGrpSpPr/>
          <p:nvPr/>
        </p:nvGrpSpPr>
        <p:grpSpPr>
          <a:xfrm>
            <a:off x="687070" y="266065"/>
            <a:ext cx="2792730" cy="460375"/>
            <a:chOff x="1082" y="419"/>
            <a:chExt cx="4398" cy="725"/>
          </a:xfrm>
        </p:grpSpPr>
        <p:sp>
          <p:nvSpPr>
            <p:cNvPr id="4" name="燕尾形 3"/>
            <p:cNvSpPr/>
            <p:nvPr/>
          </p:nvSpPr>
          <p:spPr>
            <a:xfrm>
              <a:off x="1082" y="511"/>
              <a:ext cx="616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燕尾形 2"/>
            <p:cNvSpPr/>
            <p:nvPr/>
          </p:nvSpPr>
          <p:spPr>
            <a:xfrm>
              <a:off x="1534" y="501"/>
              <a:ext cx="572" cy="498"/>
            </a:xfrm>
            <a:prstGeom prst="chevron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12" y="419"/>
              <a:ext cx="31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b="1"/>
                <a:t>四、项目</a:t>
              </a:r>
              <a:r>
                <a:rPr lang="zh-CN" altLang="en-US" sz="2400" b="1"/>
                <a:t>管理</a:t>
              </a:r>
              <a:endParaRPr lang="zh-CN" altLang="en-US" sz="24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>
            <a:off x="2743835" y="713105"/>
            <a:ext cx="2135505" cy="41592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2900680" y="760730"/>
            <a:ext cx="1927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集</a:t>
            </a:r>
            <a:r>
              <a:rPr lang="zh-CN" altLang="en-US" sz="2000"/>
              <a:t>团物流人员</a:t>
            </a:r>
            <a:endParaRPr lang="zh-CN" altLang="en-US" sz="2000"/>
          </a:p>
        </p:txBody>
      </p:sp>
      <p:sp>
        <p:nvSpPr>
          <p:cNvPr id="8" name="圆角矩形 7"/>
          <p:cNvSpPr/>
          <p:nvPr/>
        </p:nvSpPr>
        <p:spPr>
          <a:xfrm>
            <a:off x="5631180" y="706755"/>
            <a:ext cx="1628775" cy="41592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615940" y="754380"/>
            <a:ext cx="1643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</a:t>
            </a:r>
            <a:r>
              <a:rPr lang="zh-CN" altLang="en-US" sz="2000"/>
              <a:t>物流公司</a:t>
            </a:r>
            <a:endParaRPr lang="zh-CN" altLang="en-US" sz="2000"/>
          </a:p>
        </p:txBody>
      </p:sp>
      <p:sp>
        <p:nvSpPr>
          <p:cNvPr id="10" name="圆角矩形 9"/>
          <p:cNvSpPr/>
          <p:nvPr/>
        </p:nvSpPr>
        <p:spPr>
          <a:xfrm>
            <a:off x="8060055" y="697230"/>
            <a:ext cx="1221740" cy="41592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8164195" y="744855"/>
            <a:ext cx="95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</a:t>
            </a:r>
            <a:r>
              <a:rPr lang="zh-CN" altLang="en-US" sz="2000"/>
              <a:t>司机</a:t>
            </a:r>
            <a:endParaRPr lang="zh-CN" altLang="en-US" sz="2000"/>
          </a:p>
        </p:txBody>
      </p:sp>
      <p:sp>
        <p:nvSpPr>
          <p:cNvPr id="14" name="矩形 13"/>
          <p:cNvSpPr/>
          <p:nvPr/>
        </p:nvSpPr>
        <p:spPr>
          <a:xfrm>
            <a:off x="3027680" y="1510030"/>
            <a:ext cx="1563370" cy="53784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8170" y="1628775"/>
            <a:ext cx="132397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发</a:t>
            </a:r>
            <a:r>
              <a:rPr lang="zh-CN" altLang="en-US" sz="1400"/>
              <a:t>布发运</a:t>
            </a:r>
            <a:r>
              <a:rPr lang="zh-CN" altLang="en-US" sz="1400"/>
              <a:t>计划</a:t>
            </a:r>
            <a:endParaRPr lang="zh-CN" altLang="en-US" sz="1400"/>
          </a:p>
        </p:txBody>
      </p:sp>
      <p:sp>
        <p:nvSpPr>
          <p:cNvPr id="16" name="矩形 15"/>
          <p:cNvSpPr/>
          <p:nvPr/>
        </p:nvSpPr>
        <p:spPr>
          <a:xfrm>
            <a:off x="5631180" y="1492250"/>
            <a:ext cx="1660525" cy="53657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62930" y="1553210"/>
            <a:ext cx="1628775" cy="475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</a:t>
            </a:r>
            <a:r>
              <a:rPr lang="zh-CN" altLang="en-US" sz="1400"/>
              <a:t>报价消息提</a:t>
            </a:r>
            <a:r>
              <a:rPr lang="zh-CN" altLang="en-US" sz="1400"/>
              <a:t>醒</a:t>
            </a:r>
            <a:endParaRPr lang="zh-CN" altLang="en-US" sz="1400"/>
          </a:p>
        </p:txBody>
      </p:sp>
      <p:sp>
        <p:nvSpPr>
          <p:cNvPr id="18" name="矩形 17"/>
          <p:cNvSpPr/>
          <p:nvPr/>
        </p:nvSpPr>
        <p:spPr>
          <a:xfrm>
            <a:off x="3027045" y="2428240"/>
            <a:ext cx="1564005" cy="55689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27680" y="2438400"/>
            <a:ext cx="1564005" cy="505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  </a:t>
            </a:r>
            <a:r>
              <a:rPr lang="zh-CN" altLang="en-US" sz="1400"/>
              <a:t>报价审核</a:t>
            </a:r>
            <a:endParaRPr lang="zh-CN" altLang="en-US" sz="1400"/>
          </a:p>
          <a:p>
            <a:r>
              <a:rPr lang="en-US" altLang="zh-CN" sz="1200"/>
              <a:t> </a:t>
            </a:r>
            <a:r>
              <a:rPr lang="zh-CN" altLang="en-US" sz="1200"/>
              <a:t>确</a:t>
            </a:r>
            <a:r>
              <a:rPr lang="zh-CN" altLang="en-US" sz="1200"/>
              <a:t>定提货到货时间</a:t>
            </a:r>
            <a:r>
              <a:rPr lang="en-US" altLang="zh-CN" sz="1400"/>
              <a:t> </a:t>
            </a:r>
            <a:endParaRPr lang="en-US" altLang="zh-CN" sz="1400"/>
          </a:p>
        </p:txBody>
      </p:sp>
      <p:sp>
        <p:nvSpPr>
          <p:cNvPr id="20" name="矩形 19"/>
          <p:cNvSpPr/>
          <p:nvPr/>
        </p:nvSpPr>
        <p:spPr>
          <a:xfrm>
            <a:off x="5681980" y="2439035"/>
            <a:ext cx="1597025" cy="54737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81980" y="2519680"/>
            <a:ext cx="159702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     </a:t>
            </a:r>
            <a:r>
              <a:rPr lang="zh-CN" altLang="en-US" sz="1400"/>
              <a:t>进行报价</a:t>
            </a:r>
            <a:endParaRPr lang="zh-CN" altLang="en-US" sz="1400"/>
          </a:p>
        </p:txBody>
      </p:sp>
      <p:sp>
        <p:nvSpPr>
          <p:cNvPr id="22" name="流程图: 决策 21"/>
          <p:cNvSpPr/>
          <p:nvPr/>
        </p:nvSpPr>
        <p:spPr>
          <a:xfrm>
            <a:off x="3173730" y="3373755"/>
            <a:ext cx="1195705" cy="608330"/>
          </a:xfrm>
          <a:prstGeom prst="flowChartDecision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372485" y="3553460"/>
            <a:ext cx="858520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 </a:t>
            </a:r>
            <a:r>
              <a:rPr lang="zh-CN" altLang="en-US" sz="1200"/>
              <a:t>审核</a:t>
            </a:r>
            <a:r>
              <a:rPr lang="zh-CN" altLang="en-US" sz="1200"/>
              <a:t>通过</a:t>
            </a:r>
            <a:endParaRPr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5685155" y="3394710"/>
            <a:ext cx="1597025" cy="49974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31180" y="3427730"/>
            <a:ext cx="159702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</a:t>
            </a:r>
            <a:r>
              <a:rPr lang="zh-CN" altLang="en-US" sz="1400"/>
              <a:t>收到消息提</a:t>
            </a:r>
            <a:r>
              <a:rPr lang="zh-CN" altLang="en-US" sz="1400"/>
              <a:t>醒</a:t>
            </a:r>
            <a:endParaRPr lang="zh-CN" altLang="en-US" sz="1400"/>
          </a:p>
          <a:p>
            <a:r>
              <a:rPr lang="en-US" altLang="zh-CN" sz="1200"/>
              <a:t>      </a:t>
            </a:r>
            <a:r>
              <a:rPr lang="zh-CN" altLang="en-US" sz="1200"/>
              <a:t>并上</a:t>
            </a:r>
            <a:r>
              <a:rPr lang="zh-CN" altLang="en-US" sz="1200"/>
              <a:t>传司机信息</a:t>
            </a:r>
            <a:r>
              <a:rPr lang="en-US" altLang="zh-CN" sz="1200"/>
              <a:t> </a:t>
            </a:r>
            <a:endParaRPr lang="en-US" altLang="zh-CN" sz="1200"/>
          </a:p>
        </p:txBody>
      </p:sp>
      <p:sp>
        <p:nvSpPr>
          <p:cNvPr id="27" name="矩形 26"/>
          <p:cNvSpPr/>
          <p:nvPr/>
        </p:nvSpPr>
        <p:spPr>
          <a:xfrm>
            <a:off x="8022590" y="3394710"/>
            <a:ext cx="1310640" cy="47434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022590" y="3484880"/>
            <a:ext cx="131064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</a:t>
            </a:r>
            <a:r>
              <a:rPr lang="zh-CN" altLang="en-US" sz="1200"/>
              <a:t>收到消息并预约</a:t>
            </a:r>
            <a:endParaRPr lang="zh-CN" altLang="en-US" sz="1200"/>
          </a:p>
        </p:txBody>
      </p:sp>
      <p:sp>
        <p:nvSpPr>
          <p:cNvPr id="29" name="圆角矩形 28"/>
          <p:cNvSpPr/>
          <p:nvPr/>
        </p:nvSpPr>
        <p:spPr>
          <a:xfrm>
            <a:off x="798830" y="727710"/>
            <a:ext cx="1221740" cy="41592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30" name="文本框 29"/>
          <p:cNvSpPr txBox="1"/>
          <p:nvPr/>
        </p:nvSpPr>
        <p:spPr>
          <a:xfrm>
            <a:off x="902970" y="775335"/>
            <a:ext cx="95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</a:t>
            </a:r>
            <a:r>
              <a:rPr lang="zh-CN" altLang="en-US" sz="2000"/>
              <a:t>客</a:t>
            </a:r>
            <a:r>
              <a:rPr lang="zh-CN" altLang="en-US" sz="2000"/>
              <a:t>户</a:t>
            </a:r>
            <a:endParaRPr lang="zh-CN" altLang="en-US" sz="2000"/>
          </a:p>
        </p:txBody>
      </p:sp>
      <p:sp>
        <p:nvSpPr>
          <p:cNvPr id="31" name="矩形 30"/>
          <p:cNvSpPr/>
          <p:nvPr/>
        </p:nvSpPr>
        <p:spPr>
          <a:xfrm>
            <a:off x="814070" y="4841875"/>
            <a:ext cx="1205865" cy="4667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85190" y="4886960"/>
            <a:ext cx="1065530" cy="351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</a:t>
            </a:r>
            <a:r>
              <a:rPr lang="zh-CN" altLang="en-US" sz="1400"/>
              <a:t>签</a:t>
            </a:r>
            <a:r>
              <a:rPr lang="en-US" altLang="zh-CN" sz="1400"/>
              <a:t>  </a:t>
            </a:r>
            <a:r>
              <a:rPr lang="zh-CN" altLang="en-US" sz="1400"/>
              <a:t>收</a:t>
            </a:r>
            <a:endParaRPr lang="zh-CN" altLang="en-US" sz="1400"/>
          </a:p>
        </p:txBody>
      </p:sp>
      <p:sp>
        <p:nvSpPr>
          <p:cNvPr id="33" name="矩形 32"/>
          <p:cNvSpPr/>
          <p:nvPr/>
        </p:nvSpPr>
        <p:spPr>
          <a:xfrm>
            <a:off x="8030845" y="6109335"/>
            <a:ext cx="1330325" cy="54673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135620" y="6154420"/>
            <a:ext cx="1437640" cy="351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  </a:t>
            </a:r>
            <a:r>
              <a:rPr lang="zh-CN" altLang="en-US" sz="1400"/>
              <a:t>打卡</a:t>
            </a:r>
            <a:r>
              <a:rPr lang="en-US" altLang="zh-CN" sz="1400"/>
              <a:t> </a:t>
            </a:r>
            <a:endParaRPr lang="en-US" altLang="zh-CN" sz="1400"/>
          </a:p>
          <a:p>
            <a:r>
              <a:rPr lang="zh-CN" altLang="en-US" sz="1400"/>
              <a:t>上传送货</a:t>
            </a:r>
            <a:r>
              <a:rPr lang="zh-CN" altLang="en-US" sz="1400"/>
              <a:t>单</a:t>
            </a:r>
            <a:endParaRPr lang="zh-CN" altLang="en-US" sz="1400"/>
          </a:p>
        </p:txBody>
      </p:sp>
      <p:sp>
        <p:nvSpPr>
          <p:cNvPr id="35" name="矩形 34"/>
          <p:cNvSpPr/>
          <p:nvPr/>
        </p:nvSpPr>
        <p:spPr>
          <a:xfrm>
            <a:off x="5707380" y="6137910"/>
            <a:ext cx="1597025" cy="49974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707380" y="6170930"/>
            <a:ext cx="159702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</a:t>
            </a:r>
            <a:r>
              <a:rPr lang="zh-CN" altLang="en-US" sz="1400"/>
              <a:t>生成运费结</a:t>
            </a:r>
            <a:r>
              <a:rPr lang="zh-CN" altLang="en-US" sz="1400"/>
              <a:t>算单</a:t>
            </a:r>
            <a:endParaRPr lang="zh-CN" altLang="en-US" sz="1400"/>
          </a:p>
        </p:txBody>
      </p:sp>
      <p:cxnSp>
        <p:nvCxnSpPr>
          <p:cNvPr id="39" name="直接箭头连接符 38"/>
          <p:cNvCxnSpPr>
            <a:endCxn id="22" idx="0"/>
          </p:cNvCxnSpPr>
          <p:nvPr/>
        </p:nvCxnSpPr>
        <p:spPr>
          <a:xfrm>
            <a:off x="3771900" y="2966720"/>
            <a:ext cx="0" cy="40703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4" idx="3"/>
            <a:endCxn id="17" idx="1"/>
          </p:cNvCxnSpPr>
          <p:nvPr/>
        </p:nvCxnSpPr>
        <p:spPr>
          <a:xfrm>
            <a:off x="4591050" y="1779270"/>
            <a:ext cx="1071880" cy="1206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7" idx="2"/>
            <a:endCxn id="20" idx="0"/>
          </p:cNvCxnSpPr>
          <p:nvPr/>
        </p:nvCxnSpPr>
        <p:spPr>
          <a:xfrm>
            <a:off x="6477635" y="2028825"/>
            <a:ext cx="3175" cy="41021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18" idx="3"/>
          </p:cNvCxnSpPr>
          <p:nvPr/>
        </p:nvCxnSpPr>
        <p:spPr>
          <a:xfrm flipH="1">
            <a:off x="4591050" y="2704465"/>
            <a:ext cx="1090930" cy="25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369435" y="3665855"/>
            <a:ext cx="1278255" cy="1397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291705" y="3612515"/>
            <a:ext cx="741680" cy="127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59" idx="2"/>
          </p:cNvCxnSpPr>
          <p:nvPr/>
        </p:nvCxnSpPr>
        <p:spPr>
          <a:xfrm rot="5400000">
            <a:off x="5645785" y="168910"/>
            <a:ext cx="1252220" cy="8561070"/>
          </a:xfrm>
          <a:prstGeom prst="bentConnector2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1"/>
            <a:endCxn id="36" idx="3"/>
          </p:cNvCxnSpPr>
          <p:nvPr/>
        </p:nvCxnSpPr>
        <p:spPr>
          <a:xfrm flipH="1">
            <a:off x="7304405" y="6383020"/>
            <a:ext cx="726440" cy="2159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流程图: 终止 48"/>
          <p:cNvSpPr/>
          <p:nvPr/>
        </p:nvSpPr>
        <p:spPr>
          <a:xfrm>
            <a:off x="3137535" y="6147435"/>
            <a:ext cx="1324610" cy="588645"/>
          </a:xfrm>
          <a:prstGeom prst="flowChartTerminator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305175" y="6268720"/>
            <a:ext cx="1177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</a:t>
            </a:r>
            <a:r>
              <a:rPr lang="zh-CN" altLang="en-US" sz="1400"/>
              <a:t>确认运费</a:t>
            </a:r>
            <a:endParaRPr lang="zh-CN" altLang="en-US" sz="1400"/>
          </a:p>
        </p:txBody>
      </p:sp>
      <p:cxnSp>
        <p:nvCxnSpPr>
          <p:cNvPr id="51" name="直接箭头连接符 50"/>
          <p:cNvCxnSpPr>
            <a:stCxn id="36" idx="1"/>
            <a:endCxn id="49" idx="3"/>
          </p:cNvCxnSpPr>
          <p:nvPr/>
        </p:nvCxnSpPr>
        <p:spPr>
          <a:xfrm flipH="1">
            <a:off x="4462145" y="6404610"/>
            <a:ext cx="1245235" cy="3746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流程图: 准备 1"/>
          <p:cNvSpPr/>
          <p:nvPr/>
        </p:nvSpPr>
        <p:spPr>
          <a:xfrm>
            <a:off x="814070" y="1583055"/>
            <a:ext cx="1273810" cy="459105"/>
          </a:xfrm>
          <a:prstGeom prst="flowChartPreparation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委托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endCxn id="14" idx="1"/>
          </p:cNvCxnSpPr>
          <p:nvPr/>
        </p:nvCxnSpPr>
        <p:spPr>
          <a:xfrm>
            <a:off x="2033270" y="1779270"/>
            <a:ext cx="994410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燕尾形 3"/>
          <p:cNvSpPr/>
          <p:nvPr/>
        </p:nvSpPr>
        <p:spPr>
          <a:xfrm>
            <a:off x="687070" y="233045"/>
            <a:ext cx="39116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974090" y="226695"/>
            <a:ext cx="363220" cy="31623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90980" y="13970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五、项目流程</a:t>
            </a:r>
            <a:r>
              <a:rPr lang="zh-CN" altLang="en-US" sz="2400" b="1"/>
              <a:t>图</a:t>
            </a:r>
            <a:endParaRPr lang="zh-CN" altLang="en-US" sz="2400" b="1"/>
          </a:p>
        </p:txBody>
      </p:sp>
      <p:cxnSp>
        <p:nvCxnSpPr>
          <p:cNvPr id="23" name="肘形连接符 22"/>
          <p:cNvCxnSpPr/>
          <p:nvPr/>
        </p:nvCxnSpPr>
        <p:spPr>
          <a:xfrm rot="5400000" flipV="1">
            <a:off x="4587240" y="2040255"/>
            <a:ext cx="829945" cy="7327900"/>
          </a:xfrm>
          <a:prstGeom prst="bentConnector3">
            <a:avLst>
              <a:gd name="adj1" fmla="val 50000"/>
            </a:avLst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027045" y="4232275"/>
            <a:ext cx="1564640" cy="50800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027045" y="4304665"/>
            <a:ext cx="1455420" cy="436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    </a:t>
            </a:r>
            <a:r>
              <a:rPr lang="zh-CN" altLang="en-US" sz="1400"/>
              <a:t>审核发货</a:t>
            </a:r>
            <a:r>
              <a:rPr lang="zh-CN" altLang="en-US" sz="1400"/>
              <a:t>单</a:t>
            </a:r>
            <a:endParaRPr lang="zh-CN" altLang="en-US" sz="1200"/>
          </a:p>
        </p:txBody>
      </p:sp>
      <p:cxnSp>
        <p:nvCxnSpPr>
          <p:cNvPr id="55" name="肘形连接符 54"/>
          <p:cNvCxnSpPr>
            <a:stCxn id="26" idx="2"/>
            <a:endCxn id="53" idx="3"/>
          </p:cNvCxnSpPr>
          <p:nvPr/>
        </p:nvCxnSpPr>
        <p:spPr>
          <a:xfrm rot="5400000">
            <a:off x="5214620" y="3270885"/>
            <a:ext cx="591820" cy="1838325"/>
          </a:xfrm>
          <a:prstGeom prst="bentConnector2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944735" y="702310"/>
            <a:ext cx="1221740" cy="41592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57" name="文本框 56"/>
          <p:cNvSpPr txBox="1"/>
          <p:nvPr/>
        </p:nvSpPr>
        <p:spPr>
          <a:xfrm>
            <a:off x="10048875" y="749935"/>
            <a:ext cx="95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</a:t>
            </a:r>
            <a:r>
              <a:rPr lang="zh-CN" altLang="en-US" sz="2000"/>
              <a:t>仓</a:t>
            </a:r>
            <a:r>
              <a:rPr lang="zh-CN" altLang="en-US" sz="2000"/>
              <a:t>库</a:t>
            </a:r>
            <a:endParaRPr lang="zh-CN" altLang="en-US" sz="2000"/>
          </a:p>
        </p:txBody>
      </p:sp>
      <p:sp>
        <p:nvSpPr>
          <p:cNvPr id="58" name="矩形 57"/>
          <p:cNvSpPr/>
          <p:nvPr/>
        </p:nvSpPr>
        <p:spPr>
          <a:xfrm>
            <a:off x="9897110" y="3348990"/>
            <a:ext cx="1310640" cy="47434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9897110" y="3439160"/>
            <a:ext cx="131064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</a:t>
            </a:r>
            <a:r>
              <a:rPr lang="zh-CN" altLang="en-US" sz="1400"/>
              <a:t>扫</a:t>
            </a:r>
            <a:r>
              <a:rPr lang="zh-CN" altLang="en-US" sz="1400"/>
              <a:t>码签到提</a:t>
            </a:r>
            <a:r>
              <a:rPr lang="zh-CN" altLang="en-US" sz="1400"/>
              <a:t>货</a:t>
            </a:r>
            <a:endParaRPr lang="zh-CN" altLang="en-US" sz="140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9333230" y="3613785"/>
            <a:ext cx="543560" cy="1016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551873" y="2967355"/>
            <a:ext cx="5088255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6000" b="1"/>
              <a:t>六、功 能 介 绍</a:t>
            </a:r>
            <a:endParaRPr lang="zh-CN" altLang="en-US" sz="6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0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1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2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3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4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5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6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19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2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20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21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2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3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4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5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6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2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2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29.xml><?xml version="1.0" encoding="utf-8"?>
<p:tagLst xmlns:p="http://schemas.openxmlformats.org/presentationml/2006/main">
  <p:tag name="KSO_WM_DIAGRAM_VIRTUALLY_FRAME" val="{&quot;height&quot;:289.4,&quot;left&quot;:100.2,&quot;top&quot;:98,&quot;width&quot;:233.95000000000073}"/>
</p:tagLst>
</file>

<file path=ppt/tags/tag3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0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1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2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3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4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5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6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39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0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1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2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3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4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5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6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49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0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1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2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3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4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5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6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59.xml><?xml version="1.0" encoding="utf-8"?>
<p:tagLst xmlns:p="http://schemas.openxmlformats.org/presentationml/2006/main">
  <p:tag name="TABLE_ENDDRAG_ORIGIN_RECT" val="857*315"/>
  <p:tag name="TABLE_ENDDRAG_RECT" val="54*211*857*315"/>
</p:tagLst>
</file>

<file path=ppt/tags/tag6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TABLE_ENDDRAG_ORIGIN_RECT" val="942*360"/>
  <p:tag name="TABLE_ENDDRAG_RECT" val="12*165*942*360"/>
</p:tagLst>
</file>

<file path=ppt/tags/tag7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70.xml><?xml version="1.0" encoding="utf-8"?>
<p:tagLst xmlns:p="http://schemas.openxmlformats.org/presentationml/2006/main">
  <p:tag name="THINKCELLSHAPEDONOTDELETE" val="pfY35t6X37EevPwvw7IHFjw"/>
</p:tagLst>
</file>

<file path=ppt/tags/tag71.xml><?xml version="1.0" encoding="utf-8"?>
<p:tagLst xmlns:p="http://schemas.openxmlformats.org/presentationml/2006/main">
  <p:tag name="THINKCELLSHAPEDONOTDELETE" val="pfY35t6X37EevPwvw7IHFjw"/>
</p:tagLst>
</file>

<file path=ppt/tags/tag72.xml><?xml version="1.0" encoding="utf-8"?>
<p:tagLst xmlns:p="http://schemas.openxmlformats.org/presentationml/2006/main">
  <p:tag name="THINKCELLSHAPEDONOTDELETE" val="pfY35t6X37EevPwvw7IHFjw"/>
</p:tagLst>
</file>

<file path=ppt/tags/tag73.xml><?xml version="1.0" encoding="utf-8"?>
<p:tagLst xmlns:p="http://schemas.openxmlformats.org/presentationml/2006/main">
  <p:tag name="THINKCELLSHAPEDONOTDELETE" val="pfY35t6X37EevPwvw7IHFjw"/>
</p:tagLst>
</file>

<file path=ppt/tags/tag74.xml><?xml version="1.0" encoding="utf-8"?>
<p:tagLst xmlns:p="http://schemas.openxmlformats.org/presentationml/2006/main">
  <p:tag name="THINKCELLSHAPEDONOTDELETE" val="pfY35t6X37EevPwvw7IHFjw"/>
</p:tagLst>
</file>

<file path=ppt/tags/tag75.xml><?xml version="1.0" encoding="utf-8"?>
<p:tagLst xmlns:p="http://schemas.openxmlformats.org/presentationml/2006/main">
  <p:tag name="THINKCELLSHAPEDONOTDELETE" val="pzV_uXQCl1kySK2CgnxbSrA"/>
</p:tagLst>
</file>

<file path=ppt/tags/tag76.xml><?xml version="1.0" encoding="utf-8"?>
<p:tagLst xmlns:p="http://schemas.openxmlformats.org/presentationml/2006/main">
  <p:tag name="THINKCELLSHAPEDONOTDELETE" val="pVMwfNO4khUyNmMgzFWUN1A"/>
</p:tagLst>
</file>

<file path=ppt/tags/tag77.xml><?xml version="1.0" encoding="utf-8"?>
<p:tagLst xmlns:p="http://schemas.openxmlformats.org/presentationml/2006/main">
  <p:tag name="THINKCELLSHAPEDONOTDELETE" val="pVMwfNO4khUyNmMgzFWUN1A"/>
</p:tagLst>
</file>

<file path=ppt/tags/tag78.xml><?xml version="1.0" encoding="utf-8"?>
<p:tagLst xmlns:p="http://schemas.openxmlformats.org/presentationml/2006/main">
  <p:tag name="THINKCELLSHAPEDONOTDELETE" val="pVMwfNO4khUyNmMgzFWUN1A"/>
</p:tagLst>
</file>

<file path=ppt/tags/tag79.xml><?xml version="1.0" encoding="utf-8"?>
<p:tagLst xmlns:p="http://schemas.openxmlformats.org/presentationml/2006/main">
  <p:tag name="THINKCELLSHAPEDONOTDELETE" val="pVMwfNO4khUyNmMgzFWUN1A"/>
</p:tagLst>
</file>

<file path=ppt/tags/tag8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80.xml><?xml version="1.0" encoding="utf-8"?>
<p:tagLst xmlns:p="http://schemas.openxmlformats.org/presentationml/2006/main">
  <p:tag name="THINKCELLSHAPEDONOTDELETE" val="pVMwfNO4khUyNmMgzFWUN1A"/>
</p:tagLst>
</file>

<file path=ppt/tags/tag81.xml><?xml version="1.0" encoding="utf-8"?>
<p:tagLst xmlns:p="http://schemas.openxmlformats.org/presentationml/2006/main">
  <p:tag name="THINKCELLSHAPEDONOTDELETE" val="pVMwfNO4khUyNmMgzFWUN1A"/>
</p:tagLst>
</file>

<file path=ppt/tags/tag82.xml><?xml version="1.0" encoding="utf-8"?>
<p:tagLst xmlns:p="http://schemas.openxmlformats.org/presentationml/2006/main">
  <p:tag name="THINKCELLSHAPEDONOTDELETE" val="pVMwfNO4khUyNmMgzFWUN1A"/>
</p:tagLst>
</file>

<file path=ppt/tags/tag83.xml><?xml version="1.0" encoding="utf-8"?>
<p:tagLst xmlns:p="http://schemas.openxmlformats.org/presentationml/2006/main">
  <p:tag name="THINKCELLSHAPEDONOTDELETE" val="pVMwfNO4khUyNmMgzFWUN1A"/>
</p:tagLst>
</file>

<file path=ppt/tags/tag84.xml><?xml version="1.0" encoding="utf-8"?>
<p:tagLst xmlns:p="http://schemas.openxmlformats.org/presentationml/2006/main">
  <p:tag name="THINKCELLSHAPEDONOTDELETE" val="pVMwfNO4khUyNmMgzFWUN1A"/>
</p:tagLst>
</file>

<file path=ppt/tags/tag85.xml><?xml version="1.0" encoding="utf-8"?>
<p:tagLst xmlns:p="http://schemas.openxmlformats.org/presentationml/2006/main">
  <p:tag name="THINKCELLSHAPEDONOTDELETE" val="pVMwfNO4khUyNmMgzFWUN1A"/>
</p:tagLst>
</file>

<file path=ppt/tags/tag86.xml><?xml version="1.0" encoding="utf-8"?>
<p:tagLst xmlns:p="http://schemas.openxmlformats.org/presentationml/2006/main">
  <p:tag name="THINKCELLSHAPEDONOTDELETE" val="pVMwfNO4khUyNmMgzFWUN1A"/>
</p:tagLst>
</file>

<file path=ppt/tags/tag87.xml><?xml version="1.0" encoding="utf-8"?>
<p:tagLst xmlns:p="http://schemas.openxmlformats.org/presentationml/2006/main">
  <p:tag name="THINKCELLSHAPEDONOTDELETE" val="pVMwfNO4khUyNmMgzFWUN1A"/>
</p:tagLst>
</file>

<file path=ppt/tags/tag88.xml><?xml version="1.0" encoding="utf-8"?>
<p:tagLst xmlns:p="http://schemas.openxmlformats.org/presentationml/2006/main">
  <p:tag name="THINKCELLSHAPEDONOTDELETE" val="pVMwfNO4khUyNmMgzFWUN1A"/>
</p:tagLst>
</file>

<file path=ppt/tags/tag89.xml><?xml version="1.0" encoding="utf-8"?>
<p:tagLst xmlns:p="http://schemas.openxmlformats.org/presentationml/2006/main">
  <p:tag name="THINKCELLSHAPEDONOTDELETE" val="pVMwfNO4khUyNmMgzFWUN1A"/>
</p:tagLst>
</file>

<file path=ppt/tags/tag9.xml><?xml version="1.0" encoding="utf-8"?>
<p:tagLst xmlns:p="http://schemas.openxmlformats.org/presentationml/2006/main">
  <p:tag name="KSO_WM_DIAGRAM_VIRTUALLY_FRAME" val="{&quot;height&quot;:271.2,&quot;left&quot;:100.2,&quot;top&quot;:98,&quot;width&quot;:233.95000000000073}"/>
</p:tagLst>
</file>

<file path=ppt/tags/tag90.xml><?xml version="1.0" encoding="utf-8"?>
<p:tagLst xmlns:p="http://schemas.openxmlformats.org/presentationml/2006/main">
  <p:tag name="commondata" val="eyJoZGlkIjoiOTdkZDk1Zjk4NzJhZWY3YWNlOTUzMjdkOWVmZmRmYj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WPS 演示</Application>
  <PresentationFormat>宽屏</PresentationFormat>
  <Paragraphs>499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黑体</vt:lpstr>
      <vt:lpstr>HarmonyOS Sans SC Light</vt:lpstr>
      <vt:lpstr>HarmonyOS Sans SC</vt:lpstr>
      <vt:lpstr>微软雅黑</vt:lpstr>
      <vt:lpstr>Calibri</vt:lpstr>
      <vt:lpstr>Arial Unicode MS</vt:lpstr>
      <vt:lpstr>HarmonyOS Sans SC Medium</vt:lpstr>
      <vt:lpstr>WPS</vt:lpstr>
      <vt:lpstr>物流系统设计方案</vt:lpstr>
      <vt:lpstr>PowerPoint 演示文稿</vt:lpstr>
      <vt:lpstr>PowerPoint 演示文稿</vt:lpstr>
      <vt:lpstr>PowerPoint 演示文稿</vt:lpstr>
      <vt:lpstr>PowerPoint 演示文稿</vt:lpstr>
      <vt:lpstr> 一、物流信息数据同步原则： 1、初始同步：在ERP发货通知单处增加一个同步按钮，由乾龙公司提供数据接口，物流部将需要竞价的发货通知单数据手动同步至物流系统 ，同步成功以后，乾龙会回写一个已同步成功的提醒。 2、修改数据：初始同步以后，还存在以下五种修改发货单内容的单据类型，物流系统不保存发货单内容，实时查询ERP 的数据即可，后面的运输和结算用ERP 的发货通知单数据 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Administer</dc:creator>
  <cp:lastModifiedBy>芳芳</cp:lastModifiedBy>
  <cp:revision>69</cp:revision>
  <dcterms:created xsi:type="dcterms:W3CDTF">2023-08-09T12:44:00Z</dcterms:created>
  <dcterms:modified xsi:type="dcterms:W3CDTF">2024-05-13T01:51:38Z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87C23F1EB7A84946BA8C7588B4E411AB_12</vt:lpwstr>
  </property>
  <property fmtid="{D5CDD505-2E9C-101B-9397-08002B2CF9AE}" pid="3" name="KSOProductBuildVer">
    <vt:lpwstr>2052-12.1.0.16729</vt:lpwstr>
  </property>
</Properties>
</file>